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9"/>
  </p:notesMasterIdLst>
  <p:handoutMasterIdLst>
    <p:handoutMasterId r:id="rId80"/>
  </p:handoutMasterIdLst>
  <p:sldIdLst>
    <p:sldId id="613" r:id="rId2"/>
    <p:sldId id="630" r:id="rId3"/>
    <p:sldId id="358" r:id="rId4"/>
    <p:sldId id="624" r:id="rId5"/>
    <p:sldId id="576" r:id="rId6"/>
    <p:sldId id="541" r:id="rId7"/>
    <p:sldId id="542" r:id="rId8"/>
    <p:sldId id="539" r:id="rId9"/>
    <p:sldId id="536" r:id="rId10"/>
    <p:sldId id="540" r:id="rId11"/>
    <p:sldId id="610" r:id="rId12"/>
    <p:sldId id="537" r:id="rId13"/>
    <p:sldId id="538" r:id="rId14"/>
    <p:sldId id="530" r:id="rId15"/>
    <p:sldId id="543" r:id="rId16"/>
    <p:sldId id="547" r:id="rId17"/>
    <p:sldId id="623" r:id="rId18"/>
    <p:sldId id="549" r:id="rId19"/>
    <p:sldId id="550" r:id="rId20"/>
    <p:sldId id="570" r:id="rId21"/>
    <p:sldId id="571" r:id="rId22"/>
    <p:sldId id="628" r:id="rId23"/>
    <p:sldId id="625" r:id="rId24"/>
    <p:sldId id="577" r:id="rId25"/>
    <p:sldId id="479" r:id="rId26"/>
    <p:sldId id="485" r:id="rId27"/>
    <p:sldId id="499" r:id="rId28"/>
    <p:sldId id="500" r:id="rId29"/>
    <p:sldId id="589" r:id="rId30"/>
    <p:sldId id="600" r:id="rId31"/>
    <p:sldId id="578" r:id="rId32"/>
    <p:sldId id="401" r:id="rId33"/>
    <p:sldId id="475" r:id="rId34"/>
    <p:sldId id="620" r:id="rId35"/>
    <p:sldId id="580" r:id="rId36"/>
    <p:sldId id="581" r:id="rId37"/>
    <p:sldId id="582" r:id="rId38"/>
    <p:sldId id="583" r:id="rId39"/>
    <p:sldId id="584" r:id="rId40"/>
    <p:sldId id="585" r:id="rId41"/>
    <p:sldId id="587" r:id="rId42"/>
    <p:sldId id="588" r:id="rId43"/>
    <p:sldId id="626" r:id="rId44"/>
    <p:sldId id="340" r:id="rId45"/>
    <p:sldId id="350" r:id="rId46"/>
    <p:sldId id="351" r:id="rId47"/>
    <p:sldId id="352" r:id="rId48"/>
    <p:sldId id="346" r:id="rId49"/>
    <p:sldId id="347" r:id="rId50"/>
    <p:sldId id="349" r:id="rId51"/>
    <p:sldId id="348" r:id="rId52"/>
    <p:sldId id="590" r:id="rId53"/>
    <p:sldId id="341" r:id="rId54"/>
    <p:sldId id="621" r:id="rId55"/>
    <p:sldId id="342" r:id="rId56"/>
    <p:sldId id="343" r:id="rId57"/>
    <p:sldId id="367" r:id="rId58"/>
    <p:sldId id="368" r:id="rId59"/>
    <p:sldId id="627" r:id="rId60"/>
    <p:sldId id="467" r:id="rId61"/>
    <p:sldId id="487" r:id="rId62"/>
    <p:sldId id="488" r:id="rId63"/>
    <p:sldId id="599" r:id="rId64"/>
    <p:sldId id="478" r:id="rId65"/>
    <p:sldId id="477" r:id="rId66"/>
    <p:sldId id="472" r:id="rId67"/>
    <p:sldId id="468" r:id="rId68"/>
    <p:sldId id="611" r:id="rId69"/>
    <p:sldId id="601" r:id="rId70"/>
    <p:sldId id="608" r:id="rId71"/>
    <p:sldId id="629" r:id="rId72"/>
    <p:sldId id="602" r:id="rId73"/>
    <p:sldId id="607" r:id="rId74"/>
    <p:sldId id="603" r:id="rId75"/>
    <p:sldId id="604" r:id="rId76"/>
    <p:sldId id="609" r:id="rId77"/>
    <p:sldId id="503" r:id="rId78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류성한 (Seonghan Ryu)" initials="류(R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1065"/>
    <a:srgbClr val="FFFFFF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8" autoAdjust="0"/>
    <p:restoredTop sz="94649"/>
  </p:normalViewPr>
  <p:slideViewPr>
    <p:cSldViewPr snapToGrid="0">
      <p:cViewPr varScale="1">
        <p:scale>
          <a:sx n="87" d="100"/>
          <a:sy n="87" d="100"/>
        </p:scale>
        <p:origin x="8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7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handoutMaster" Target="handoutMasters/handoutMaster1.xml"/><Relationship Id="rId81" Type="http://schemas.openxmlformats.org/officeDocument/2006/relationships/commentAuthors" Target="commentAuthors.xml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46109A-CE8D-40E3-8381-3FB2AF383A03}" type="datetimeFigureOut">
              <a:rPr lang="ko-KR" altLang="en-US" smtClean="0"/>
              <a:t>2019. 11. 11.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4ED7D-F650-4BA0-8337-0A488C8F9F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4344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C12BD-EFBC-488E-B124-BE42FE41ED7B}" type="datetimeFigureOut">
              <a:rPr lang="ko-KR" altLang="en-US" smtClean="0"/>
              <a:t>2019. 11. 11.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EF73F8-BD41-49D3-8AD7-5C9B45336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17507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89727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728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050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722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979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685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713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953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8573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4988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090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F73F8-BD41-49D3-8AD7-5C9B45336B6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4655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6706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299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2486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5134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1262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6083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04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1715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6649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526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6278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4289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3590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8404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0819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3866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0969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5815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9197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2821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686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1201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2807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543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6293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4885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7204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7341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4077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7826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6221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59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7895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6230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09909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06116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2478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99796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20763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0771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12495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38099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929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7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53138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92292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16721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72227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34285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39572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86946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83279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87537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317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02628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49446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15908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69028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76438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09491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17407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2274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313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618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393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9B6A2-1A99-4756-AE7C-4C781277DA51}" type="datetime1">
              <a:rPr lang="ko-KR" altLang="en-US" smtClean="0"/>
              <a:t>2019. 11. 11.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272" y="6464395"/>
            <a:ext cx="1599456" cy="30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17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1"/>
            <a:ext cx="9144000" cy="10205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rgbClr val="2E75B6"/>
          </a:solidFill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97344-1A07-48C1-B141-2D3F81DF5D1C}" type="datetime1">
              <a:rPr lang="ko-KR" altLang="en-US" smtClean="0"/>
              <a:t>2019. 11. 11.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solidFill>
            <a:srgbClr val="2E75B6"/>
          </a:solidFill>
        </p:spPr>
        <p:txBody>
          <a:bodyPr/>
          <a:lstStyle/>
          <a:p>
            <a:fld id="{45151BA5-DD4E-45F3-9934-A245C26DFF4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4713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1"/>
            <a:ext cx="9144000" cy="10205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rgbClr val="2E75B6"/>
          </a:solidFill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F8C2A-8D62-4D28-B305-EAA37259D382}" type="datetime1">
              <a:rPr lang="ko-KR" altLang="en-US" smtClean="0"/>
              <a:t>2019. 11. 11.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solidFill>
            <a:srgbClr val="2E75B6"/>
          </a:solidFill>
        </p:spPr>
        <p:txBody>
          <a:bodyPr/>
          <a:lstStyle/>
          <a:p>
            <a:fld id="{45151BA5-DD4E-45F3-9934-A245C26DF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36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95943" y="122464"/>
            <a:ext cx="8801100" cy="77560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95943" y="1258433"/>
            <a:ext cx="8801100" cy="5446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EB0EB-5C1E-49FC-97FB-07DCA89E0D1D}" type="datetime1">
              <a:rPr lang="ko-KR" altLang="en-US" smtClean="0"/>
              <a:t>2019. 11. 11.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764235" y="327704"/>
            <a:ext cx="1232807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</a:defRPr>
            </a:lvl1pPr>
          </a:lstStyle>
          <a:p>
            <a:fld id="{45151BA5-DD4E-45F3-9934-A245C26DFF4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4620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ryush@postech.ac.kr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1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4" Type="http://schemas.openxmlformats.org/officeDocument/2006/relationships/image" Target="../media/image37.jpeg"/><Relationship Id="rId5" Type="http://schemas.openxmlformats.org/officeDocument/2006/relationships/hyperlink" Target="https://www.youtube.com/watch?v=A138vmAAKrA" TargetMode="External"/><Relationship Id="rId1" Type="http://schemas.openxmlformats.org/officeDocument/2006/relationships/video" Target="https://www.youtube.com/embed/A138vmAAKrA" TargetMode="External"/><Relationship Id="rId2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100.png"/><Relationship Id="rId5" Type="http://schemas.openxmlformats.org/officeDocument/2006/relationships/image" Target="../media/image110.png"/><Relationship Id="rId6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4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4" Type="http://schemas.openxmlformats.org/officeDocument/2006/relationships/image" Target="../media/image311.png"/><Relationship Id="rId5" Type="http://schemas.openxmlformats.org/officeDocument/2006/relationships/image" Target="../media/image321.png"/><Relationship Id="rId6" Type="http://schemas.openxmlformats.org/officeDocument/2006/relationships/image" Target="../media/image331.png"/><Relationship Id="rId7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4" Type="http://schemas.openxmlformats.org/officeDocument/2006/relationships/image" Target="../media/image43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4.gi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ko.wikipedia.org/wiki/%EB%B0%9C%EA%B2%AC%EB%B2%95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4" Type="http://schemas.openxmlformats.org/officeDocument/2006/relationships/image" Target="../media/image320.png"/><Relationship Id="rId5" Type="http://schemas.openxmlformats.org/officeDocument/2006/relationships/image" Target="../media/image330.png"/><Relationship Id="rId6" Type="http://schemas.openxmlformats.org/officeDocument/2006/relationships/image" Target="../media/image340.png"/><Relationship Id="rId7" Type="http://schemas.openxmlformats.org/officeDocument/2006/relationships/image" Target="../media/image350.png"/><Relationship Id="rId8" Type="http://schemas.openxmlformats.org/officeDocument/2006/relationships/image" Target="../media/image360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4" Type="http://schemas.openxmlformats.org/officeDocument/2006/relationships/image" Target="../media/image51.png"/><Relationship Id="rId15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00.png"/><Relationship Id="rId4" Type="http://schemas.openxmlformats.org/officeDocument/2006/relationships/image" Target="../media/image410.png"/><Relationship Id="rId5" Type="http://schemas.openxmlformats.org/officeDocument/2006/relationships/image" Target="../media/image420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0.png"/><Relationship Id="rId9" Type="http://schemas.openxmlformats.org/officeDocument/2006/relationships/image" Target="../media/image460.png"/><Relationship Id="rId10" Type="http://schemas.openxmlformats.org/officeDocument/2006/relationships/image" Target="../media/image4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2974" y="893125"/>
            <a:ext cx="8358052" cy="3243446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인공지능 실습 </a:t>
            </a:r>
            <a:r>
              <a:rPr lang="en-US" altLang="ko-K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Chapter 3</a:t>
            </a:r>
            <a:br>
              <a:rPr lang="en-US" altLang="ko-K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</a:t>
            </a:r>
            <a:endPara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77786" y="4522049"/>
            <a:ext cx="5388428" cy="942704"/>
          </a:xfrm>
        </p:spPr>
        <p:txBody>
          <a:bodyPr anchor="ctr">
            <a:normAutofit/>
          </a:bodyPr>
          <a:lstStyle/>
          <a:p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포항공과대학교 컴퓨터공학과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60515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Number Line </a:t>
            </a:r>
            <a:r>
              <a:rPr lang="ko-KR" altLang="en-US" sz="2400" dirty="0"/>
              <a:t>문제를 </a:t>
            </a:r>
            <a:r>
              <a:rPr lang="en-US" altLang="ko-KR" sz="2400" dirty="0"/>
              <a:t>Search Problem </a:t>
            </a:r>
            <a:r>
              <a:rPr lang="ko-KR" altLang="en-US" sz="2400" dirty="0"/>
              <a:t>형태로 정의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195943" y="1258432"/>
                <a:ext cx="8801100" cy="5797975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 smtClean="0"/>
                  <a:t>0</a:t>
                </a:r>
                <a:r>
                  <a:rPr lang="ko-KR" altLang="en-US" dirty="0"/>
                  <a:t>에서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까지 최단경로 탐색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r>
                  <a:rPr lang="en-US" altLang="ko-KR" dirty="0"/>
                  <a:t>Search problem </a:t>
                </a:r>
                <a:r>
                  <a:rPr lang="ko-KR" altLang="en-US" dirty="0"/>
                  <a:t>구성 요소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>
                            <a:latin typeface="Cambria Math" panose="02040503050406030204" pitchFamily="18" charset="0"/>
                          </a:rPr>
                          <m:t>start</m:t>
                        </m:r>
                      </m:sub>
                    </m:sSub>
                  </m:oMath>
                </a14:m>
                <a:r>
                  <a:rPr lang="en-US" altLang="ko-KR" sz="1800" dirty="0"/>
                  <a:t> = 0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>
                        <a:latin typeface="Cambria Math" panose="02040503050406030204" pitchFamily="18" charset="0"/>
                      </a:rPr>
                      <m:t>Actions</m:t>
                    </m:r>
                    <m:d>
                      <m:dPr>
                        <m:ctrlPr>
                          <a:rPr lang="en-US" altLang="ko-KR" sz="1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altLang="ko-KR" sz="1800" b="0" i="0" smtClean="0">
                        <a:latin typeface="Cambria Math" panose="02040503050406030204" pitchFamily="18" charset="0"/>
                      </a:rPr>
                      <m:t>west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ko-KR" sz="1800" b="0" i="0" smtClean="0">
                        <a:latin typeface="Cambria Math" panose="02040503050406030204" pitchFamily="18" charset="0"/>
                      </a:rPr>
                      <m:t>east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ko-KR" sz="180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en-US" altLang="ko-KR" sz="1800" i="1" smtClean="0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a:rPr lang="en-US" altLang="ko-KR" sz="1800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80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west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altLang="ko-KR" sz="1800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80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east</m:t>
                            </m:r>
                          </m:e>
                        </m:eqArr>
                      </m:e>
                    </m:d>
                  </m:oMath>
                </a14:m>
                <a:endParaRPr lang="en-US" altLang="ko-KR" sz="180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>
                        <a:latin typeface="Cambria Math" panose="02040503050406030204" pitchFamily="18" charset="0"/>
                      </a:rPr>
                      <m:t>Succ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en-US" altLang="ko-KR" sz="1800" i="1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−1,  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ko-KR" sz="18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180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west</m:t>
                            </m:r>
                            <m: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and</m:t>
                            </m:r>
                            <m: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≥−4</m:t>
                            </m:r>
                          </m:e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+1,  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ko-KR" sz="18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east</m:t>
                            </m:r>
                            <m: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and</m:t>
                            </m:r>
                            <m: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≤4</m:t>
                            </m:r>
                          </m:e>
                        </m:eqArr>
                      </m:e>
                    </m:d>
                  </m:oMath>
                </a14:m>
                <a:endParaRPr lang="en-US" altLang="ko-KR" sz="180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>
                        <a:latin typeface="Cambria Math" panose="02040503050406030204" pitchFamily="18" charset="0"/>
                      </a:rPr>
                      <m:t>IsEnd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en-US" altLang="ko-KR" sz="1800" i="1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True</m:t>
                            </m:r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ko-KR" sz="18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180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False</m:t>
                            </m:r>
                            <m:r>
                              <a:rPr lang="en-US" altLang="ko-KR" sz="180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otherwise</m:t>
                            </m:r>
                          </m:e>
                        </m:eqArr>
                      </m:e>
                    </m:d>
                  </m:oMath>
                </a14:m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943" y="1258432"/>
                <a:ext cx="8801100" cy="5797975"/>
              </a:xfrm>
              <a:blipFill>
                <a:blip r:embed="rId3"/>
                <a:stretch>
                  <a:fillRect l="-623" t="-1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연결선 4"/>
          <p:cNvCxnSpPr/>
          <p:nvPr/>
        </p:nvCxnSpPr>
        <p:spPr>
          <a:xfrm>
            <a:off x="1306285" y="2219806"/>
            <a:ext cx="64579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208471" y="2540341"/>
            <a:ext cx="653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</a:p>
          <a:p>
            <a:pPr algn="ctr"/>
            <a:r>
              <a:rPr lang="en-US" altLang="ko-KR" dirty="0"/>
              <a:t>start</a:t>
            </a:r>
            <a:endParaRPr lang="ko-KR" altLang="en-US" dirty="0"/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4535260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155122" y="2540341"/>
            <a:ext cx="635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3</a:t>
            </a:r>
          </a:p>
          <a:p>
            <a:pPr algn="ctr"/>
            <a:r>
              <a:rPr lang="en-US" altLang="ko-KR" dirty="0"/>
              <a:t>goal</a:t>
            </a:r>
            <a:endParaRPr lang="ko-KR" altLang="en-US" dirty="0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4575317" y="2154703"/>
            <a:ext cx="60573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3889465" y="2154703"/>
            <a:ext cx="58602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720313" y="1604904"/>
            <a:ext cx="1586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west: cost +1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54090" y="1604904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east: cost +2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10</a:t>
            </a:fld>
            <a:endParaRPr lang="ko-KR" altLang="en-US" dirty="0"/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7764235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1306285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V="1">
            <a:off x="3889465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1952080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3243670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2597875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5181055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5826850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6472645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V="1">
            <a:off x="7118440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084732" y="254034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-5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608583" y="254034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3878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Tackle these challenging AI tasks?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5259977"/>
            <a:ext cx="8801100" cy="1445170"/>
          </a:xfrm>
        </p:spPr>
        <p:txBody>
          <a:bodyPr/>
          <a:lstStyle/>
          <a:p>
            <a:r>
              <a:rPr lang="en-US" altLang="ko-KR" dirty="0"/>
              <a:t>Separate </a:t>
            </a:r>
            <a:r>
              <a:rPr lang="en-US" altLang="ko-KR" b="1" dirty="0"/>
              <a:t>what </a:t>
            </a:r>
            <a:r>
              <a:rPr lang="en-US" altLang="ko-KR" dirty="0"/>
              <a:t>to compute (</a:t>
            </a:r>
            <a:r>
              <a:rPr lang="en-US" altLang="ko-KR" b="1" dirty="0"/>
              <a:t>modeling</a:t>
            </a:r>
            <a:r>
              <a:rPr lang="en-US" altLang="ko-KR" dirty="0"/>
              <a:t>) from </a:t>
            </a:r>
            <a:r>
              <a:rPr lang="en-US" altLang="ko-KR" b="1" dirty="0"/>
              <a:t>how </a:t>
            </a:r>
            <a:r>
              <a:rPr lang="en-US" altLang="ko-KR" dirty="0"/>
              <a:t>to compute it</a:t>
            </a:r>
          </a:p>
          <a:p>
            <a:r>
              <a:rPr lang="en-US" altLang="ko-KR" dirty="0"/>
              <a:t>Advantage: division of labor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508274" y="327704"/>
            <a:ext cx="488768" cy="365125"/>
          </a:xfrm>
        </p:spPr>
        <p:txBody>
          <a:bodyPr/>
          <a:lstStyle/>
          <a:p>
            <a:fld id="{45151BA5-DD4E-45F3-9934-A245C26DFF4E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611484" y="1534338"/>
            <a:ext cx="3274966" cy="78540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Real-world task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611484" y="2834910"/>
            <a:ext cx="3274966" cy="78540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Formal task (</a:t>
            </a:r>
            <a:r>
              <a:rPr lang="en-US" altLang="ko-KR" dirty="0">
                <a:solidFill>
                  <a:srgbClr val="FF0000"/>
                </a:solidFill>
              </a:rPr>
              <a:t>model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611484" y="4135482"/>
            <a:ext cx="3274966" cy="78540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Program</a:t>
            </a:r>
            <a:endParaRPr lang="ko-KR" altLang="en-US" dirty="0"/>
          </a:p>
        </p:txBody>
      </p:sp>
      <p:sp>
        <p:nvSpPr>
          <p:cNvPr id="12" name="왼쪽으로 구부러진 화살표 11"/>
          <p:cNvSpPr/>
          <p:nvPr/>
        </p:nvSpPr>
        <p:spPr>
          <a:xfrm>
            <a:off x="5969047" y="1927039"/>
            <a:ext cx="723900" cy="1225736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왼쪽으로 구부러진 화살표 12"/>
          <p:cNvSpPr/>
          <p:nvPr/>
        </p:nvSpPr>
        <p:spPr>
          <a:xfrm>
            <a:off x="5969047" y="3480426"/>
            <a:ext cx="723900" cy="122573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75544" y="2272937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Modeling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75544" y="3723962"/>
            <a:ext cx="1402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Algorithms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16" name="왼쪽으로 구부러진 화살표 15"/>
          <p:cNvSpPr/>
          <p:nvPr/>
        </p:nvSpPr>
        <p:spPr>
          <a:xfrm flipH="1">
            <a:off x="1409700" y="1927038"/>
            <a:ext cx="1008085" cy="2740211"/>
          </a:xfrm>
          <a:prstGeom prst="curved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425" y="1640427"/>
            <a:ext cx="853168" cy="57322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4425" y="2956008"/>
            <a:ext cx="853168" cy="56029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8537" y="4186621"/>
            <a:ext cx="599056" cy="70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82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Search </a:t>
            </a:r>
            <a:r>
              <a:rPr lang="ko-KR" altLang="en-US" dirty="0"/>
              <a:t>구현 방법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12</a:t>
            </a:fld>
            <a:endParaRPr lang="ko-KR" altLang="en-US" dirty="0"/>
          </a:p>
        </p:txBody>
      </p:sp>
      <p:graphicFrame>
        <p:nvGraphicFramePr>
          <p:cNvPr id="22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201812"/>
              </p:ext>
            </p:extLst>
          </p:nvPr>
        </p:nvGraphicFramePr>
        <p:xfrm>
          <a:off x="5654366" y="2017099"/>
          <a:ext cx="2309812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98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SearchProblem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start_state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 err="1"/>
                        <a:t>is_end</a:t>
                      </a:r>
                      <a:r>
                        <a:rPr lang="en-US" altLang="ko-KR" dirty="0"/>
                        <a:t>(state)</a:t>
                      </a:r>
                    </a:p>
                    <a:p>
                      <a:pPr latinLnBrk="1"/>
                      <a:r>
                        <a:rPr lang="en-US" altLang="ko-KR" dirty="0" err="1"/>
                        <a:t>succ_and_cost</a:t>
                      </a:r>
                      <a:r>
                        <a:rPr lang="en-US" altLang="ko-KR" dirty="0"/>
                        <a:t>(state)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3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6659882"/>
              </p:ext>
            </p:extLst>
          </p:nvPr>
        </p:nvGraphicFramePr>
        <p:xfrm>
          <a:off x="3919624" y="4666138"/>
          <a:ext cx="2455069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50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NumberLineProblem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start_state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 err="1"/>
                        <a:t>is_end</a:t>
                      </a:r>
                      <a:r>
                        <a:rPr lang="en-US" altLang="ko-KR" dirty="0"/>
                        <a:t>(state)</a:t>
                      </a:r>
                    </a:p>
                    <a:p>
                      <a:pPr latinLnBrk="1"/>
                      <a:r>
                        <a:rPr lang="en-US" altLang="ko-KR" dirty="0" err="1"/>
                        <a:t>succ_and_cost</a:t>
                      </a:r>
                      <a:r>
                        <a:rPr lang="en-US" altLang="ko-KR" dirty="0"/>
                        <a:t>(state)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4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846489"/>
              </p:ext>
            </p:extLst>
          </p:nvPr>
        </p:nvGraphicFramePr>
        <p:xfrm>
          <a:off x="6531856" y="4666138"/>
          <a:ext cx="2359818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98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TransportationProblem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start_state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 err="1"/>
                        <a:t>is_end</a:t>
                      </a:r>
                      <a:r>
                        <a:rPr lang="en-US" altLang="ko-KR" dirty="0"/>
                        <a:t>(state)</a:t>
                      </a:r>
                    </a:p>
                    <a:p>
                      <a:pPr latinLnBrk="1"/>
                      <a:r>
                        <a:rPr lang="en-US" altLang="ko-KR" dirty="0" err="1"/>
                        <a:t>succ_and_cost</a:t>
                      </a:r>
                      <a:r>
                        <a:rPr lang="en-US" altLang="ko-KR" dirty="0"/>
                        <a:t>(state)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5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1973717"/>
              </p:ext>
            </p:extLst>
          </p:nvPr>
        </p:nvGraphicFramePr>
        <p:xfrm>
          <a:off x="632217" y="2246706"/>
          <a:ext cx="2455069" cy="731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550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SearchAlgorithm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solve(problem)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cxnSp>
        <p:nvCxnSpPr>
          <p:cNvPr id="26" name="직선 화살표 연결선 25"/>
          <p:cNvCxnSpPr/>
          <p:nvPr/>
        </p:nvCxnSpPr>
        <p:spPr>
          <a:xfrm flipV="1">
            <a:off x="3341062" y="2612466"/>
            <a:ext cx="2088000" cy="0"/>
          </a:xfrm>
          <a:prstGeom prst="straightConnector1">
            <a:avLst/>
          </a:prstGeom>
          <a:ln w="28575"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5310275" y="3531337"/>
            <a:ext cx="904874" cy="10620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164204" y="2073662"/>
            <a:ext cx="237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주어진 </a:t>
            </a:r>
            <a:r>
              <a:rPr lang="en-US" altLang="ko-KR" dirty="0"/>
              <a:t>problem </a:t>
            </a:r>
            <a:r>
              <a:rPr lang="ko-KR" altLang="en-US" dirty="0"/>
              <a:t>해결</a:t>
            </a:r>
          </a:p>
        </p:txBody>
      </p:sp>
      <p:cxnSp>
        <p:nvCxnSpPr>
          <p:cNvPr id="29" name="직선 화살표 연결선 28"/>
          <p:cNvCxnSpPr/>
          <p:nvPr/>
        </p:nvCxnSpPr>
        <p:spPr>
          <a:xfrm flipH="1" flipV="1">
            <a:off x="7129549" y="3531338"/>
            <a:ext cx="676275" cy="9835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3911904"/>
              </p:ext>
            </p:extLst>
          </p:nvPr>
        </p:nvGraphicFramePr>
        <p:xfrm>
          <a:off x="1103557" y="5067814"/>
          <a:ext cx="2455069" cy="731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550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UniformCostSearch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solve(problem)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8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7077249"/>
              </p:ext>
            </p:extLst>
          </p:nvPr>
        </p:nvGraphicFramePr>
        <p:xfrm>
          <a:off x="167980" y="4095675"/>
          <a:ext cx="2455069" cy="731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550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BacktrackingSearch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solve(problem)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cxnSp>
        <p:nvCxnSpPr>
          <p:cNvPr id="19" name="직선 화살표 연결선 18"/>
          <p:cNvCxnSpPr/>
          <p:nvPr/>
        </p:nvCxnSpPr>
        <p:spPr>
          <a:xfrm flipV="1">
            <a:off x="1395514" y="3147698"/>
            <a:ext cx="384318" cy="8256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H="1" flipV="1">
            <a:off x="2503603" y="3147698"/>
            <a:ext cx="374157" cy="17527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259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Search </a:t>
            </a:r>
            <a:r>
              <a:rPr lang="ko-KR" altLang="en-US" dirty="0"/>
              <a:t>구현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err="1"/>
              <a:t>util.SearchProblem</a:t>
            </a:r>
            <a:endParaRPr lang="en-US" altLang="ko-KR" b="1" dirty="0"/>
          </a:p>
          <a:p>
            <a:r>
              <a:rPr lang="ko-KR" altLang="en-US" dirty="0"/>
              <a:t>탐색 문제에 대한 추상 클래스</a:t>
            </a:r>
            <a:endParaRPr lang="en-US" altLang="ko-KR" dirty="0"/>
          </a:p>
          <a:p>
            <a:r>
              <a:rPr lang="ko-KR" altLang="en-US" dirty="0"/>
              <a:t>새로운 클래스로 상속해 다음 함수 구현</a:t>
            </a:r>
            <a:endParaRPr lang="en-US" altLang="ko-KR" dirty="0"/>
          </a:p>
          <a:p>
            <a:pPr lvl="1"/>
            <a:r>
              <a:rPr lang="en-US" altLang="ko-KR" dirty="0" err="1"/>
              <a:t>start_state</a:t>
            </a:r>
            <a:r>
              <a:rPr lang="en-US" altLang="ko-KR" dirty="0"/>
              <a:t>: </a:t>
            </a:r>
            <a:r>
              <a:rPr lang="ko-KR" altLang="en-US" dirty="0"/>
              <a:t>시작 상태</a:t>
            </a:r>
            <a:endParaRPr lang="en-US" altLang="ko-KR" dirty="0"/>
          </a:p>
          <a:p>
            <a:pPr lvl="1"/>
            <a:r>
              <a:rPr lang="en-US" altLang="ko-KR" dirty="0" err="1"/>
              <a:t>is_end</a:t>
            </a:r>
            <a:r>
              <a:rPr lang="en-US" altLang="ko-KR" dirty="0"/>
              <a:t>(state): </a:t>
            </a:r>
            <a:r>
              <a:rPr lang="ko-KR" altLang="en-US" dirty="0"/>
              <a:t>종료 조건 만족 여부 </a:t>
            </a:r>
            <a:r>
              <a:rPr lang="en-US" altLang="ko-KR" dirty="0"/>
              <a:t>(True or False)</a:t>
            </a:r>
            <a:r>
              <a:rPr lang="ko-KR" altLang="en-US" dirty="0"/>
              <a:t> 반환</a:t>
            </a:r>
            <a:endParaRPr lang="en-US" altLang="ko-KR" dirty="0"/>
          </a:p>
          <a:p>
            <a:pPr lvl="1"/>
            <a:r>
              <a:rPr lang="en-US" altLang="ko-KR" dirty="0" err="1"/>
              <a:t>succ_and_cost</a:t>
            </a:r>
            <a:r>
              <a:rPr lang="en-US" altLang="ko-KR" dirty="0"/>
              <a:t>(state): </a:t>
            </a:r>
            <a:r>
              <a:rPr lang="ko-KR" altLang="en-US" dirty="0"/>
              <a:t>현재 </a:t>
            </a:r>
            <a:r>
              <a:rPr lang="en-US" altLang="ko-KR" dirty="0"/>
              <a:t>state</a:t>
            </a:r>
            <a:r>
              <a:rPr lang="ko-KR" altLang="en-US" dirty="0"/>
              <a:t>에서 가능한 </a:t>
            </a:r>
            <a:r>
              <a:rPr lang="en-US" altLang="ko-KR" dirty="0"/>
              <a:t>(action, </a:t>
            </a:r>
            <a:r>
              <a:rPr lang="en-US" altLang="ko-KR" dirty="0" err="1"/>
              <a:t>new_state</a:t>
            </a:r>
            <a:r>
              <a:rPr lang="en-US" altLang="ko-KR" dirty="0"/>
              <a:t>, cost)</a:t>
            </a:r>
            <a:r>
              <a:rPr lang="ko-KR" altLang="en-US" dirty="0"/>
              <a:t>의 리스트 반환</a:t>
            </a:r>
            <a:endParaRPr lang="en-US" altLang="ko-KR" dirty="0"/>
          </a:p>
          <a:p>
            <a:pPr lvl="2"/>
            <a:r>
              <a:rPr lang="en-US" altLang="ko-KR" dirty="0"/>
              <a:t>cost</a:t>
            </a:r>
            <a:r>
              <a:rPr lang="ko-KR" altLang="en-US" dirty="0"/>
              <a:t>는 해당 </a:t>
            </a:r>
            <a:r>
              <a:rPr lang="en-US" altLang="ko-KR" dirty="0"/>
              <a:t>action</a:t>
            </a:r>
            <a:r>
              <a:rPr lang="ko-KR" altLang="en-US" dirty="0"/>
              <a:t>을 취했을 때의 </a:t>
            </a:r>
            <a:r>
              <a:rPr lang="en-US" altLang="ko-KR" dirty="0"/>
              <a:t>cost (</a:t>
            </a:r>
            <a:r>
              <a:rPr lang="ko-KR" altLang="en-US" dirty="0" err="1"/>
              <a:t>누적값</a:t>
            </a:r>
            <a:r>
              <a:rPr lang="ko-KR" altLang="en-US" dirty="0"/>
              <a:t> </a:t>
            </a:r>
            <a:r>
              <a:rPr lang="en-US" altLang="ko-KR" dirty="0"/>
              <a:t>X)</a:t>
            </a:r>
          </a:p>
          <a:p>
            <a:pPr lvl="2"/>
            <a:endParaRPr lang="en-US" altLang="ko-KR" dirty="0"/>
          </a:p>
          <a:p>
            <a:pPr marL="0" indent="0">
              <a:buNone/>
            </a:pPr>
            <a:r>
              <a:rPr lang="en-US" altLang="ko-KR" b="1" dirty="0" err="1"/>
              <a:t>util.SearchAlgorithm</a:t>
            </a:r>
            <a:endParaRPr lang="en-US" altLang="ko-KR" b="1" dirty="0"/>
          </a:p>
          <a:p>
            <a:r>
              <a:rPr lang="ko-KR" altLang="en-US" dirty="0"/>
              <a:t>탐색 알고리즘에 대한 추상 클래스</a:t>
            </a:r>
            <a:endParaRPr lang="en-US" altLang="ko-KR" dirty="0"/>
          </a:p>
          <a:p>
            <a:r>
              <a:rPr lang="ko-KR" altLang="en-US" dirty="0"/>
              <a:t>새로운 클래스로 상속해 </a:t>
            </a:r>
            <a:r>
              <a:rPr lang="en-US" altLang="ko-KR" dirty="0"/>
              <a:t>solve </a:t>
            </a:r>
            <a:r>
              <a:rPr lang="ko-KR" altLang="en-US" dirty="0"/>
              <a:t>함수 구현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1413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Search </a:t>
            </a:r>
            <a:r>
              <a:rPr lang="ko-KR" altLang="en-US" dirty="0"/>
              <a:t>구현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Search </a:t>
            </a:r>
            <a:r>
              <a:rPr lang="ko-KR" altLang="en-US" dirty="0"/>
              <a:t>문제</a:t>
            </a:r>
            <a:endParaRPr lang="en-US" altLang="ko-KR" dirty="0"/>
          </a:p>
          <a:p>
            <a:pPr lvl="1"/>
            <a:r>
              <a:rPr lang="en-US" altLang="ko-KR" dirty="0"/>
              <a:t>Graph </a:t>
            </a: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graph_problem.py</a:t>
            </a:r>
          </a:p>
          <a:p>
            <a:pPr lvl="1"/>
            <a:r>
              <a:rPr lang="en-US" altLang="ko-KR" dirty="0"/>
              <a:t>Transportation </a:t>
            </a: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transportation_problem.py</a:t>
            </a:r>
            <a:endParaRPr lang="en-US" altLang="ko-KR" sz="1800" dirty="0"/>
          </a:p>
          <a:p>
            <a:pPr lvl="1"/>
            <a:r>
              <a:rPr lang="en-US" altLang="ko-KR" dirty="0"/>
              <a:t>Number line </a:t>
            </a: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numberline_problem.py</a:t>
            </a:r>
            <a:r>
              <a:rPr lang="en-US" altLang="ko-KR" sz="1800" dirty="0">
                <a:solidFill>
                  <a:srgbClr val="0070C0"/>
                </a:solidFill>
              </a:rPr>
              <a:t> (</a:t>
            </a:r>
            <a:r>
              <a:rPr lang="ko-KR" altLang="en-US" sz="1800" dirty="0">
                <a:solidFill>
                  <a:srgbClr val="0070C0"/>
                </a:solidFill>
              </a:rPr>
              <a:t>제공</a:t>
            </a:r>
            <a:r>
              <a:rPr lang="en-US" altLang="ko-KR" sz="1800" dirty="0">
                <a:solidFill>
                  <a:srgbClr val="0070C0"/>
                </a:solidFill>
              </a:rPr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Search </a:t>
            </a:r>
            <a:r>
              <a:rPr lang="ko-KR" altLang="en-US" dirty="0"/>
              <a:t>알고리즘</a:t>
            </a:r>
            <a:endParaRPr lang="en-US" altLang="ko-KR" dirty="0"/>
          </a:p>
          <a:p>
            <a:pPr lvl="1"/>
            <a:r>
              <a:rPr lang="en-US" altLang="ko-KR" dirty="0"/>
              <a:t>Back-tracking search </a:t>
            </a: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backtracking_search.py</a:t>
            </a:r>
            <a:endParaRPr lang="en-US" altLang="ko-KR" dirty="0"/>
          </a:p>
          <a:p>
            <a:pPr lvl="1"/>
            <a:r>
              <a:rPr lang="en-US" altLang="ko-KR" dirty="0"/>
              <a:t>Dynamic programming search </a:t>
            </a: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dynamic_programming_search.py</a:t>
            </a:r>
            <a:endParaRPr lang="en-US" altLang="ko-KR" dirty="0"/>
          </a:p>
          <a:p>
            <a:pPr lvl="1"/>
            <a:r>
              <a:rPr lang="en-US" altLang="ko-KR" dirty="0"/>
              <a:t>Uniform cost search </a:t>
            </a: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uniform_cost_search.py</a:t>
            </a:r>
            <a:r>
              <a:rPr lang="en-US" altLang="ko-KR" sz="1800" dirty="0">
                <a:solidFill>
                  <a:srgbClr val="0070C0"/>
                </a:solidFill>
              </a:rPr>
              <a:t> (</a:t>
            </a:r>
            <a:r>
              <a:rPr lang="ko-KR" altLang="en-US" sz="1800" dirty="0">
                <a:solidFill>
                  <a:srgbClr val="0070C0"/>
                </a:solidFill>
              </a:rPr>
              <a:t>제공</a:t>
            </a:r>
            <a:r>
              <a:rPr lang="en-US" altLang="ko-KR" sz="1800" dirty="0">
                <a:solidFill>
                  <a:srgbClr val="0070C0"/>
                </a:solidFill>
              </a:rPr>
              <a:t>)</a:t>
            </a:r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6330948" y="2313712"/>
            <a:ext cx="152400" cy="152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492998" y="4037737"/>
            <a:ext cx="152400" cy="152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10" idx="6"/>
            <a:endCxn id="9" idx="6"/>
          </p:cNvCxnSpPr>
          <p:nvPr/>
        </p:nvCxnSpPr>
        <p:spPr>
          <a:xfrm flipH="1" flipV="1">
            <a:off x="6483348" y="2389912"/>
            <a:ext cx="1162050" cy="1724025"/>
          </a:xfrm>
          <a:prstGeom prst="bentConnector3">
            <a:avLst>
              <a:gd name="adj1" fmla="val -60656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27251" y="254276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6"/>
                </a:solidFill>
              </a:rPr>
              <a:t>테스트</a:t>
            </a:r>
          </a:p>
        </p:txBody>
      </p:sp>
    </p:spTree>
    <p:extLst>
      <p:ext uri="{BB962C8B-B14F-4D97-AF65-F5344CB8AC3E}">
        <p14:creationId xmlns:p14="http://schemas.microsoft.com/office/powerpoint/2010/main" val="3142680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numberline_problem.py</a:t>
            </a:r>
            <a:endParaRPr lang="ko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195943" y="5168117"/>
            <a:ext cx="8801100" cy="12949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Uniform cost search </a:t>
            </a:r>
            <a:r>
              <a:rPr lang="ko-KR" altLang="en-US" dirty="0"/>
              <a:t>결과 </a:t>
            </a:r>
            <a:endParaRPr lang="en-US" altLang="ko-KR" dirty="0"/>
          </a:p>
          <a:p>
            <a:r>
              <a:rPr lang="ko-KR" altLang="en-US" dirty="0"/>
              <a:t>최단경로</a:t>
            </a:r>
            <a:r>
              <a:rPr lang="en-US" altLang="ko-KR" dirty="0"/>
              <a:t>: east, east, east (</a:t>
            </a:r>
            <a:r>
              <a:rPr lang="ko-KR" altLang="en-US" dirty="0"/>
              <a:t>비용</a:t>
            </a:r>
            <a:r>
              <a:rPr lang="en-US" altLang="ko-KR" dirty="0"/>
              <a:t> 6)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8925" y="1222375"/>
            <a:ext cx="8597900" cy="37856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NumberLineSearchProblem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util.SearchProblem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__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__(self, size,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end_state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...        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start_state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(self):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...        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is_end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(self, state):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...        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succ_and_cost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(self, state):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  <a:p>
            <a:endParaRPr lang="en-US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problem =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NumberLineSearchProblem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(10, 5)</a:t>
            </a:r>
          </a:p>
          <a:p>
            <a:endParaRPr lang="en-US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uniform_cost_search</a:t>
            </a:r>
            <a:endParaRPr lang="ko-KR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ucs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uniform_cost_search.UniformCostSearch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(verbose=3)</a:t>
            </a:r>
            <a:endParaRPr lang="ko-KR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print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ucs.solve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(problem)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5943" y="6265549"/>
            <a:ext cx="4322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※ 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python numberline_problem.py</a:t>
            </a:r>
            <a:r>
              <a:rPr lang="en-US" altLang="ko-KR" sz="1600" dirty="0"/>
              <a:t> </a:t>
            </a:r>
            <a:r>
              <a:rPr lang="ko-KR" altLang="en-US" sz="1600" dirty="0"/>
              <a:t>로 실행</a:t>
            </a:r>
            <a:endParaRPr lang="en-US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786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. Search Problem </a:t>
            </a:r>
            <a:r>
              <a:rPr lang="ko-KR" altLang="en-US" dirty="0"/>
              <a:t>구현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Graph </a:t>
            </a:r>
            <a:r>
              <a:rPr lang="ko-KR" altLang="en-US" b="1" dirty="0"/>
              <a:t>및 </a:t>
            </a:r>
            <a:r>
              <a:rPr lang="en-US" altLang="ko-KR" b="1" dirty="0"/>
              <a:t>Transportation </a:t>
            </a:r>
            <a:r>
              <a:rPr lang="ko-KR" altLang="en-US" b="1" dirty="0"/>
              <a:t>문제에 대한 </a:t>
            </a:r>
            <a:r>
              <a:rPr lang="en-US" altLang="ko-KR" b="1" dirty="0"/>
              <a:t>Search Problem class</a:t>
            </a:r>
            <a:r>
              <a:rPr lang="ko-KR" altLang="en-US" b="1" dirty="0"/>
              <a:t>를 구현</a:t>
            </a:r>
            <a:r>
              <a:rPr lang="ko-KR" altLang="en-US" dirty="0"/>
              <a:t>하고 </a:t>
            </a:r>
            <a:r>
              <a:rPr lang="en-US" altLang="ko-KR" dirty="0" err="1"/>
              <a:t>UniformCostSearch</a:t>
            </a:r>
            <a:r>
              <a:rPr lang="en-US" altLang="ko-KR" dirty="0"/>
              <a:t> </a:t>
            </a:r>
            <a:r>
              <a:rPr lang="ko-KR" altLang="en-US" dirty="0"/>
              <a:t>적용</a:t>
            </a:r>
            <a:endParaRPr lang="en-US" altLang="ko-KR" dirty="0"/>
          </a:p>
          <a:p>
            <a:pPr lvl="1"/>
            <a:r>
              <a:rPr lang="en-US" altLang="ko-KR" dirty="0"/>
              <a:t>Transportation 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transportation_problem.py</a:t>
            </a:r>
            <a:endParaRPr lang="en-US" altLang="ko-KR" dirty="0"/>
          </a:p>
          <a:p>
            <a:pPr lvl="1"/>
            <a:r>
              <a:rPr lang="en-US" altLang="ko-KR" dirty="0"/>
              <a:t>Graph 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graph_problem.py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b="1" dirty="0"/>
              <a:t>Uniform cost search </a:t>
            </a:r>
            <a:r>
              <a:rPr lang="ko-KR" altLang="en-US" b="1" dirty="0"/>
              <a:t>결과와 실제 최단경로 비교</a:t>
            </a:r>
            <a:endParaRPr lang="en-US" altLang="ko-KR" b="1" dirty="0"/>
          </a:p>
          <a:p>
            <a:pPr lvl="1"/>
            <a:r>
              <a:rPr lang="en-US" altLang="ko-KR" dirty="0"/>
              <a:t>Graph </a:t>
            </a:r>
            <a:r>
              <a:rPr lang="ko-KR" altLang="en-US" dirty="0"/>
              <a:t>최단경로</a:t>
            </a:r>
            <a:r>
              <a:rPr lang="en-US" altLang="ko-KR" dirty="0"/>
              <a:t>: </a:t>
            </a:r>
            <a:r>
              <a:rPr lang="en-US" altLang="ko-KR" sz="2000" dirty="0"/>
              <a:t>S-&gt;A, A-&gt;C, C-&gt;G (</a:t>
            </a:r>
            <a:r>
              <a:rPr lang="ko-KR" altLang="en-US" sz="2000" dirty="0"/>
              <a:t>비용 </a:t>
            </a:r>
            <a:r>
              <a:rPr lang="en-US" altLang="ko-KR" sz="2000" dirty="0"/>
              <a:t>4)</a:t>
            </a:r>
          </a:p>
          <a:p>
            <a:pPr lvl="1"/>
            <a:r>
              <a:rPr lang="en-US" altLang="ko-KR" dirty="0"/>
              <a:t>Transportation </a:t>
            </a:r>
            <a:r>
              <a:rPr lang="ko-KR" altLang="en-US" dirty="0"/>
              <a:t>최단경로</a:t>
            </a:r>
            <a:r>
              <a:rPr lang="en-US" altLang="ko-KR" dirty="0"/>
              <a:t>: </a:t>
            </a:r>
            <a:r>
              <a:rPr lang="en-US" altLang="ko-KR" sz="2000" dirty="0"/>
              <a:t>Walk, Walk, Tram, Walk (</a:t>
            </a:r>
            <a:r>
              <a:rPr lang="ko-KR" altLang="en-US" sz="2000" dirty="0"/>
              <a:t>비용 </a:t>
            </a:r>
            <a:r>
              <a:rPr lang="en-US" altLang="ko-KR" sz="2000" dirty="0"/>
              <a:t>5)</a:t>
            </a:r>
          </a:p>
          <a:p>
            <a:pPr lvl="1"/>
            <a:endParaRPr lang="en-US" altLang="ko-KR" sz="2000" dirty="0"/>
          </a:p>
          <a:p>
            <a:pPr marL="0" indent="0">
              <a:buNone/>
            </a:pPr>
            <a:r>
              <a:rPr lang="en-US" altLang="ko-KR" dirty="0"/>
              <a:t>※ verbose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738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122464"/>
            <a:ext cx="8801100" cy="658268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3200" b="1" dirty="0"/>
              <a:t>3.2. Back-tracking Search</a:t>
            </a:r>
            <a:endParaRPr lang="ko-KR" altLang="en-US" sz="32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1062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381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Back-tracking Search </a:t>
            </a:r>
            <a:r>
              <a:rPr lang="ko-KR" altLang="en-US" dirty="0"/>
              <a:t>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Q. </a:t>
            </a:r>
            <a:r>
              <a:rPr lang="ko-KR" altLang="en-US" b="1" dirty="0"/>
              <a:t>이 방법의 단점은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421210" y="2349159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881278" y="3224370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3921408" y="3224370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55758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090284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921408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090284" y="5078843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cxnSp>
        <p:nvCxnSpPr>
          <p:cNvPr id="16" name="직선 화살표 연결선 15"/>
          <p:cNvCxnSpPr>
            <a:stCxn id="11" idx="2"/>
            <a:endCxn id="14" idx="0"/>
          </p:cNvCxnSpPr>
          <p:nvPr/>
        </p:nvCxnSpPr>
        <p:spPr>
          <a:xfrm>
            <a:off x="3255747" y="4748369"/>
            <a:ext cx="0" cy="330474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7" idx="2"/>
            <a:endCxn id="11" idx="0"/>
          </p:cNvCxnSpPr>
          <p:nvPr/>
        </p:nvCxnSpPr>
        <p:spPr>
          <a:xfrm>
            <a:off x="3046741" y="3807844"/>
            <a:ext cx="209006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7" idx="2"/>
            <a:endCxn id="10" idx="0"/>
          </p:cNvCxnSpPr>
          <p:nvPr/>
        </p:nvCxnSpPr>
        <p:spPr>
          <a:xfrm flipH="1">
            <a:off x="2821221" y="3807844"/>
            <a:ext cx="225520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6" idx="2"/>
            <a:endCxn id="7" idx="0"/>
          </p:cNvCxnSpPr>
          <p:nvPr/>
        </p:nvCxnSpPr>
        <p:spPr>
          <a:xfrm flipH="1">
            <a:off x="3046741" y="2932633"/>
            <a:ext cx="539932" cy="29173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6" idx="2"/>
            <a:endCxn id="8" idx="0"/>
          </p:cNvCxnSpPr>
          <p:nvPr/>
        </p:nvCxnSpPr>
        <p:spPr>
          <a:xfrm>
            <a:off x="3586673" y="2932633"/>
            <a:ext cx="500198" cy="29173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8" idx="2"/>
            <a:endCxn id="12" idx="0"/>
          </p:cNvCxnSpPr>
          <p:nvPr/>
        </p:nvCxnSpPr>
        <p:spPr>
          <a:xfrm>
            <a:off x="4086871" y="3807844"/>
            <a:ext cx="0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651944" y="507728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cxnSp>
        <p:nvCxnSpPr>
          <p:cNvPr id="45" name="직선 화살표 연결선 44"/>
          <p:cNvCxnSpPr>
            <a:stCxn id="10" idx="2"/>
            <a:endCxn id="44" idx="0"/>
          </p:cNvCxnSpPr>
          <p:nvPr/>
        </p:nvCxnSpPr>
        <p:spPr>
          <a:xfrm>
            <a:off x="2821221" y="4748369"/>
            <a:ext cx="0" cy="32891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/>
          <p:cNvSpPr/>
          <p:nvPr/>
        </p:nvSpPr>
        <p:spPr>
          <a:xfrm>
            <a:off x="4453533" y="1371644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3917594" y="507728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cxnSp>
        <p:nvCxnSpPr>
          <p:cNvPr id="73" name="직선 화살표 연결선 72"/>
          <p:cNvCxnSpPr>
            <a:stCxn id="12" idx="2"/>
            <a:endCxn id="72" idx="0"/>
          </p:cNvCxnSpPr>
          <p:nvPr/>
        </p:nvCxnSpPr>
        <p:spPr>
          <a:xfrm>
            <a:off x="4086871" y="4748369"/>
            <a:ext cx="0" cy="32891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56" idx="2"/>
            <a:endCxn id="6" idx="0"/>
          </p:cNvCxnSpPr>
          <p:nvPr/>
        </p:nvCxnSpPr>
        <p:spPr>
          <a:xfrm flipH="1">
            <a:off x="3586673" y="1955118"/>
            <a:ext cx="1032323" cy="39404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모서리가 둥근 직사각형 86"/>
          <p:cNvSpPr/>
          <p:nvPr/>
        </p:nvSpPr>
        <p:spPr>
          <a:xfrm>
            <a:off x="5460652" y="2349159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8" name="모서리가 둥근 직사각형 87"/>
          <p:cNvSpPr/>
          <p:nvPr/>
        </p:nvSpPr>
        <p:spPr>
          <a:xfrm>
            <a:off x="4920720" y="3224370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89" name="모서리가 둥근 직사각형 88"/>
          <p:cNvSpPr/>
          <p:nvPr/>
        </p:nvSpPr>
        <p:spPr>
          <a:xfrm>
            <a:off x="5960850" y="3224370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0" name="모서리가 둥근 직사각형 89"/>
          <p:cNvSpPr/>
          <p:nvPr/>
        </p:nvSpPr>
        <p:spPr>
          <a:xfrm>
            <a:off x="4695200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5129726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2" name="모서리가 둥근 직사각형 91"/>
          <p:cNvSpPr/>
          <p:nvPr/>
        </p:nvSpPr>
        <p:spPr>
          <a:xfrm>
            <a:off x="5960850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3" name="모서리가 둥근 직사각형 92"/>
          <p:cNvSpPr/>
          <p:nvPr/>
        </p:nvSpPr>
        <p:spPr>
          <a:xfrm>
            <a:off x="5129726" y="5078843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cxnSp>
        <p:nvCxnSpPr>
          <p:cNvPr id="94" name="직선 화살표 연결선 93"/>
          <p:cNvCxnSpPr>
            <a:stCxn id="91" idx="2"/>
            <a:endCxn id="93" idx="0"/>
          </p:cNvCxnSpPr>
          <p:nvPr/>
        </p:nvCxnSpPr>
        <p:spPr>
          <a:xfrm>
            <a:off x="5295189" y="4748369"/>
            <a:ext cx="0" cy="330474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/>
          <p:cNvCxnSpPr>
            <a:stCxn id="88" idx="2"/>
            <a:endCxn id="91" idx="0"/>
          </p:cNvCxnSpPr>
          <p:nvPr/>
        </p:nvCxnSpPr>
        <p:spPr>
          <a:xfrm>
            <a:off x="5086183" y="3807844"/>
            <a:ext cx="209006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>
            <a:stCxn id="88" idx="2"/>
            <a:endCxn id="90" idx="0"/>
          </p:cNvCxnSpPr>
          <p:nvPr/>
        </p:nvCxnSpPr>
        <p:spPr>
          <a:xfrm flipH="1">
            <a:off x="4860663" y="3807844"/>
            <a:ext cx="225520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>
            <a:stCxn id="87" idx="2"/>
            <a:endCxn id="88" idx="0"/>
          </p:cNvCxnSpPr>
          <p:nvPr/>
        </p:nvCxnSpPr>
        <p:spPr>
          <a:xfrm flipH="1">
            <a:off x="5086183" y="2932633"/>
            <a:ext cx="539932" cy="29173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stCxn id="87" idx="2"/>
            <a:endCxn id="89" idx="0"/>
          </p:cNvCxnSpPr>
          <p:nvPr/>
        </p:nvCxnSpPr>
        <p:spPr>
          <a:xfrm>
            <a:off x="5626115" y="2932633"/>
            <a:ext cx="500198" cy="29173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stCxn id="89" idx="2"/>
            <a:endCxn id="92" idx="0"/>
          </p:cNvCxnSpPr>
          <p:nvPr/>
        </p:nvCxnSpPr>
        <p:spPr>
          <a:xfrm>
            <a:off x="6126313" y="3807844"/>
            <a:ext cx="0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4691386" y="507728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cxnSp>
        <p:nvCxnSpPr>
          <p:cNvPr id="101" name="직선 화살표 연결선 100"/>
          <p:cNvCxnSpPr>
            <a:stCxn id="90" idx="2"/>
            <a:endCxn id="100" idx="0"/>
          </p:cNvCxnSpPr>
          <p:nvPr/>
        </p:nvCxnSpPr>
        <p:spPr>
          <a:xfrm>
            <a:off x="4860663" y="4748369"/>
            <a:ext cx="0" cy="32891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5957036" y="507728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cxnSp>
        <p:nvCxnSpPr>
          <p:cNvPr id="103" name="직선 화살표 연결선 102"/>
          <p:cNvCxnSpPr>
            <a:stCxn id="92" idx="2"/>
            <a:endCxn id="102" idx="0"/>
          </p:cNvCxnSpPr>
          <p:nvPr/>
        </p:nvCxnSpPr>
        <p:spPr>
          <a:xfrm>
            <a:off x="6126313" y="4748369"/>
            <a:ext cx="0" cy="32891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stCxn id="56" idx="2"/>
            <a:endCxn id="87" idx="0"/>
          </p:cNvCxnSpPr>
          <p:nvPr/>
        </p:nvCxnSpPr>
        <p:spPr>
          <a:xfrm>
            <a:off x="4618996" y="1955118"/>
            <a:ext cx="1007119" cy="39404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3390814" y="1850985"/>
            <a:ext cx="755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walk: 1</a:t>
            </a:r>
            <a:endParaRPr lang="ko-KR" altLang="en-US" sz="1400" dirty="0"/>
          </a:p>
        </p:txBody>
      </p:sp>
      <p:sp>
        <p:nvSpPr>
          <p:cNvPr id="110" name="TextBox 109"/>
          <p:cNvSpPr txBox="1"/>
          <p:nvPr/>
        </p:nvSpPr>
        <p:spPr>
          <a:xfrm>
            <a:off x="5105237" y="1850985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tram: 2</a:t>
            </a:r>
            <a:endParaRPr lang="ko-KR" altLang="en-US" sz="1400" dirty="0"/>
          </a:p>
        </p:txBody>
      </p:sp>
      <p:sp>
        <p:nvSpPr>
          <p:cNvPr id="111" name="TextBox 110"/>
          <p:cNvSpPr txBox="1"/>
          <p:nvPr/>
        </p:nvSpPr>
        <p:spPr>
          <a:xfrm>
            <a:off x="2658645" y="2791510"/>
            <a:ext cx="755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walk: 1</a:t>
            </a:r>
            <a:endParaRPr lang="ko-KR" altLang="en-US" sz="1400" dirty="0"/>
          </a:p>
        </p:txBody>
      </p:sp>
      <p:sp>
        <p:nvSpPr>
          <p:cNvPr id="112" name="TextBox 111"/>
          <p:cNvSpPr txBox="1"/>
          <p:nvPr/>
        </p:nvSpPr>
        <p:spPr>
          <a:xfrm>
            <a:off x="3831551" y="2791510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tram: 2</a:t>
            </a:r>
            <a:endParaRPr lang="ko-KR" altLang="en-US" sz="1400" dirty="0"/>
          </a:p>
        </p:txBody>
      </p:sp>
      <p:sp>
        <p:nvSpPr>
          <p:cNvPr id="113" name="TextBox 112"/>
          <p:cNvSpPr txBox="1"/>
          <p:nvPr/>
        </p:nvSpPr>
        <p:spPr>
          <a:xfrm>
            <a:off x="4697239" y="2791510"/>
            <a:ext cx="755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walk: 1</a:t>
            </a:r>
            <a:endParaRPr lang="ko-KR" altLang="en-US" sz="1400" dirty="0"/>
          </a:p>
        </p:txBody>
      </p:sp>
      <p:sp>
        <p:nvSpPr>
          <p:cNvPr id="114" name="TextBox 113"/>
          <p:cNvSpPr txBox="1"/>
          <p:nvPr/>
        </p:nvSpPr>
        <p:spPr>
          <a:xfrm>
            <a:off x="5879030" y="2791510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tram: 2</a:t>
            </a:r>
            <a:endParaRPr lang="ko-KR" altLang="en-US" sz="1400" dirty="0"/>
          </a:p>
        </p:txBody>
      </p:sp>
      <p:sp>
        <p:nvSpPr>
          <p:cNvPr id="123" name="TextBox 122"/>
          <p:cNvSpPr txBox="1"/>
          <p:nvPr/>
        </p:nvSpPr>
        <p:spPr>
          <a:xfrm>
            <a:off x="326572" y="6067245"/>
            <a:ext cx="631741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70C0"/>
                </a:solidFill>
              </a:rPr>
              <a:t>비용 </a:t>
            </a:r>
            <a:r>
              <a:rPr lang="en-US" altLang="ko-KR" dirty="0">
                <a:solidFill>
                  <a:srgbClr val="0070C0"/>
                </a:solidFill>
              </a:rPr>
              <a:t>5 </a:t>
            </a:r>
            <a:r>
              <a:rPr lang="ko-KR" altLang="en-US" dirty="0">
                <a:solidFill>
                  <a:srgbClr val="0070C0"/>
                </a:solidFill>
              </a:rPr>
              <a:t>솔루션 </a:t>
            </a:r>
            <a:r>
              <a:rPr lang="en-US" altLang="ko-KR" dirty="0">
                <a:solidFill>
                  <a:srgbClr val="0070C0"/>
                </a:solidFill>
              </a:rPr>
              <a:t>(walk, walk, tram, walk)</a:t>
            </a:r>
            <a:r>
              <a:rPr lang="ko-KR" altLang="en-US" dirty="0">
                <a:solidFill>
                  <a:srgbClr val="0070C0"/>
                </a:solidFill>
              </a:rPr>
              <a:t>으로 목표 도달 가능</a:t>
            </a:r>
          </a:p>
        </p:txBody>
      </p:sp>
      <p:cxnSp>
        <p:nvCxnSpPr>
          <p:cNvPr id="125" name="직선 화살표 연결선 124"/>
          <p:cNvCxnSpPr/>
          <p:nvPr/>
        </p:nvCxnSpPr>
        <p:spPr>
          <a:xfrm flipV="1">
            <a:off x="3255747" y="5746355"/>
            <a:ext cx="0" cy="3084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/>
          <p:nvPr/>
        </p:nvCxnSpPr>
        <p:spPr>
          <a:xfrm flipV="1">
            <a:off x="4765392" y="5483772"/>
            <a:ext cx="251415" cy="1475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3970215" y="5629311"/>
            <a:ext cx="96663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70C0"/>
                </a:solidFill>
              </a:rPr>
              <a:t>비용 </a:t>
            </a:r>
            <a:r>
              <a:rPr lang="en-US" altLang="ko-KR" dirty="0">
                <a:solidFill>
                  <a:srgbClr val="0070C0"/>
                </a:solidFill>
              </a:rPr>
              <a:t>6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437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Backtracking Search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2" y="4679819"/>
            <a:ext cx="8801100" cy="53507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2000" dirty="0"/>
              <a:t>실습을 통해 이론을 더 잘 이해 할 수 있는 기회</a:t>
            </a:r>
            <a:r>
              <a:rPr lang="en-US" altLang="ko-KR" sz="2000" dirty="0"/>
              <a:t>!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19190" y="1614899"/>
            <a:ext cx="8466819" cy="2987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problem </a:t>
            </a:r>
            <a:r>
              <a:rPr lang="ko-KR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← 문제 정의 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ko-KR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예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TransportationProblem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best_path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best_path_cost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초기화</a:t>
            </a:r>
            <a:endParaRPr lang="en-US" altLang="ko-K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backtrackingSearch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path_cost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altLang="ko-KR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    If </a:t>
            </a:r>
            <a:r>
              <a:rPr lang="en-US" altLang="ko-KR" sz="14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problem.is_end</a:t>
            </a:r>
            <a:r>
              <a:rPr lang="en-US" altLang="ko-KR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</a:t>
            </a:r>
            <a:r>
              <a:rPr lang="en-US" altLang="ko-KR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altLang="ko-KR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best_path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best_path_cost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업데이트</a:t>
            </a:r>
            <a:endParaRPr lang="en-US" altLang="ko-KR" sz="1400" b="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   For each (</a:t>
            </a:r>
            <a:r>
              <a:rPr lang="en-US" altLang="ko-KR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next_state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action_cost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) in </a:t>
            </a: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problem.succ_and_cost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altLang="ko-KR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extended_path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←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</a:t>
            </a:r>
            <a:r>
              <a:rPr lang="ko-KR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를 확장</a:t>
            </a:r>
            <a:endParaRPr lang="en-US" altLang="ko-K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b="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extended_path_cost</a:t>
            </a:r>
            <a:r>
              <a:rPr lang="en-US" altLang="ko-KR" sz="1400" b="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←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extended_path</a:t>
            </a:r>
            <a:r>
              <a:rPr lang="ko-KR" alt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의 비용</a:t>
            </a:r>
            <a:endParaRPr lang="en-US" altLang="ko-KR" sz="14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backtrackingSearch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next_state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extended_path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extended_path_cost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altLang="ko-K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backtrackingSearch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problem.start_state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best_path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best_path_cost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리턴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0813" y="1103311"/>
            <a:ext cx="3319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/>
              <a:t>BacktrackingSearch</a:t>
            </a:r>
            <a:r>
              <a:rPr lang="en-US" altLang="ko-KR" b="1" dirty="0"/>
              <a:t> </a:t>
            </a:r>
            <a:r>
              <a:rPr lang="ko-KR" altLang="en-US" b="1" dirty="0"/>
              <a:t>알고리즘</a:t>
            </a:r>
            <a:endParaRPr lang="en-US" altLang="ko-KR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40813" y="5214896"/>
            <a:ext cx="501085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2000" b="1" dirty="0"/>
              <a:t>1. </a:t>
            </a:r>
            <a:r>
              <a:rPr lang="en-US" altLang="ko-KR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backtracking_search.py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구현</a:t>
            </a:r>
            <a:endParaRPr lang="en-US" altLang="ko-KR" sz="2000" b="1" dirty="0"/>
          </a:p>
          <a:p>
            <a:pPr>
              <a:spcAft>
                <a:spcPts val="600"/>
              </a:spcAft>
            </a:pPr>
            <a:r>
              <a:rPr lang="en-US" altLang="ko-KR" sz="2000" b="1" dirty="0"/>
              <a:t>2.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Transportation </a:t>
            </a:r>
            <a:r>
              <a:rPr lang="ko-KR" altLang="en-US" sz="2000" b="1" dirty="0"/>
              <a:t>및 </a:t>
            </a:r>
            <a:r>
              <a:rPr lang="en-US" altLang="ko-KR" sz="2000" b="1" dirty="0"/>
              <a:t>Graph </a:t>
            </a:r>
            <a:r>
              <a:rPr lang="ko-KR" altLang="en-US" sz="2000" b="1" dirty="0"/>
              <a:t>문제에 적용</a:t>
            </a:r>
            <a:r>
              <a:rPr lang="en-US" altLang="ko-KR" sz="2000" b="1" dirty="0"/>
              <a:t> </a:t>
            </a:r>
          </a:p>
          <a:p>
            <a:pPr>
              <a:spcAft>
                <a:spcPts val="600"/>
              </a:spcAft>
            </a:pPr>
            <a:r>
              <a:rPr lang="en-US" altLang="ko-KR" sz="2000" b="1" dirty="0"/>
              <a:t>3. </a:t>
            </a:r>
            <a:r>
              <a:rPr lang="ko-KR" altLang="en-US" sz="2000" b="1" dirty="0"/>
              <a:t>실제 최단경로와 </a:t>
            </a:r>
            <a:r>
              <a:rPr lang="ko-KR" altLang="en-US" sz="2000" b="1" dirty="0" err="1"/>
              <a:t>일치여부</a:t>
            </a:r>
            <a:r>
              <a:rPr lang="ko-KR" altLang="en-US" sz="2000" b="1" dirty="0"/>
              <a:t> 확인</a:t>
            </a:r>
          </a:p>
        </p:txBody>
      </p:sp>
    </p:spTree>
    <p:extLst>
      <p:ext uri="{BB962C8B-B14F-4D97-AF65-F5344CB8AC3E}">
        <p14:creationId xmlns:p14="http://schemas.microsoft.com/office/powerpoint/2010/main" val="2316771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 </a:t>
            </a:r>
            <a:r>
              <a:rPr lang="ko-KR" altLang="en-US" dirty="0"/>
              <a:t>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0262" y="1419497"/>
            <a:ext cx="7107283" cy="5285650"/>
          </a:xfr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ko-KR" altLang="en-US" b="1" dirty="0"/>
              <a:t>이동하</a:t>
            </a:r>
            <a:endParaRPr lang="en-US" altLang="ko-KR" b="1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ko-KR" dirty="0">
                <a:hlinkClick r:id="rId3"/>
              </a:rPr>
              <a:t>d</a:t>
            </a:r>
            <a:r>
              <a:rPr lang="en-US" altLang="ko-KR" dirty="0" smtClean="0">
                <a:hlinkClick r:id="rId3"/>
              </a:rPr>
              <a:t>ongha.</a:t>
            </a:r>
            <a:r>
              <a:rPr lang="en-US" altLang="ko-KR" dirty="0" smtClean="0">
                <a:hlinkClick r:id="rId3"/>
              </a:rPr>
              <a:t>lee</a:t>
            </a:r>
            <a:r>
              <a:rPr lang="en-US" altLang="ko-KR" dirty="0" smtClean="0">
                <a:hlinkClick r:id="rId3"/>
              </a:rPr>
              <a:t>@postech.ac.kr</a:t>
            </a:r>
            <a:endParaRPr lang="en-US" altLang="ko-KR" dirty="0" smtClean="0">
              <a:hlinkClick r:id="rId3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0573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Backtracking Search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단점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5989669"/>
            <a:ext cx="8801100" cy="715478"/>
          </a:xfrm>
        </p:spPr>
        <p:txBody>
          <a:bodyPr/>
          <a:lstStyle/>
          <a:p>
            <a:r>
              <a:rPr lang="ko-KR" altLang="en-US"/>
              <a:t>동일한 연산을 반복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421210" y="2349159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881278" y="3224370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921408" y="3224370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655758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090284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6"/>
                </a:solidFill>
              </a:rPr>
              <a:t>6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21408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090284" y="5078843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stCxn id="9" idx="2"/>
            <a:endCxn id="11" idx="0"/>
          </p:cNvCxnSpPr>
          <p:nvPr/>
        </p:nvCxnSpPr>
        <p:spPr>
          <a:xfrm>
            <a:off x="3255747" y="4748369"/>
            <a:ext cx="0" cy="330474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2"/>
            <a:endCxn id="9" idx="0"/>
          </p:cNvCxnSpPr>
          <p:nvPr/>
        </p:nvCxnSpPr>
        <p:spPr>
          <a:xfrm>
            <a:off x="3046741" y="3807844"/>
            <a:ext cx="209006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6" idx="2"/>
            <a:endCxn id="8" idx="0"/>
          </p:cNvCxnSpPr>
          <p:nvPr/>
        </p:nvCxnSpPr>
        <p:spPr>
          <a:xfrm flipH="1">
            <a:off x="2821221" y="3807844"/>
            <a:ext cx="225520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5" idx="2"/>
            <a:endCxn id="6" idx="0"/>
          </p:cNvCxnSpPr>
          <p:nvPr/>
        </p:nvCxnSpPr>
        <p:spPr>
          <a:xfrm flipH="1">
            <a:off x="3046741" y="2932633"/>
            <a:ext cx="539932" cy="29173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5" idx="2"/>
            <a:endCxn id="7" idx="0"/>
          </p:cNvCxnSpPr>
          <p:nvPr/>
        </p:nvCxnSpPr>
        <p:spPr>
          <a:xfrm>
            <a:off x="3586673" y="2932633"/>
            <a:ext cx="500198" cy="29173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7" idx="2"/>
            <a:endCxn id="10" idx="0"/>
          </p:cNvCxnSpPr>
          <p:nvPr/>
        </p:nvCxnSpPr>
        <p:spPr>
          <a:xfrm>
            <a:off x="4086871" y="3807844"/>
            <a:ext cx="0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51944" y="507728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cxnSp>
        <p:nvCxnSpPr>
          <p:cNvPr id="19" name="직선 화살표 연결선 18"/>
          <p:cNvCxnSpPr>
            <a:stCxn id="8" idx="2"/>
            <a:endCxn id="18" idx="0"/>
          </p:cNvCxnSpPr>
          <p:nvPr/>
        </p:nvCxnSpPr>
        <p:spPr>
          <a:xfrm>
            <a:off x="2821221" y="4748369"/>
            <a:ext cx="0" cy="32891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/>
          <p:cNvSpPr/>
          <p:nvPr/>
        </p:nvSpPr>
        <p:spPr>
          <a:xfrm>
            <a:off x="4453533" y="1371644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917594" y="507728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cxnSp>
        <p:nvCxnSpPr>
          <p:cNvPr id="22" name="직선 화살표 연결선 21"/>
          <p:cNvCxnSpPr>
            <a:stCxn id="10" idx="2"/>
            <a:endCxn id="21" idx="0"/>
          </p:cNvCxnSpPr>
          <p:nvPr/>
        </p:nvCxnSpPr>
        <p:spPr>
          <a:xfrm>
            <a:off x="4086871" y="4748369"/>
            <a:ext cx="0" cy="32891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20" idx="2"/>
            <a:endCxn id="5" idx="0"/>
          </p:cNvCxnSpPr>
          <p:nvPr/>
        </p:nvCxnSpPr>
        <p:spPr>
          <a:xfrm flipH="1">
            <a:off x="3586673" y="1955118"/>
            <a:ext cx="1032323" cy="39404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5460652" y="2349159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4920720" y="3224370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5960850" y="3224370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4695200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129726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6"/>
                </a:solidFill>
              </a:rPr>
              <a:t>6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129726" y="5078843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cxnSp>
        <p:nvCxnSpPr>
          <p:cNvPr id="31" name="직선 화살표 연결선 30"/>
          <p:cNvCxnSpPr>
            <a:stCxn id="28" idx="2"/>
            <a:endCxn id="30" idx="0"/>
          </p:cNvCxnSpPr>
          <p:nvPr/>
        </p:nvCxnSpPr>
        <p:spPr>
          <a:xfrm>
            <a:off x="5295189" y="4748369"/>
            <a:ext cx="0" cy="330474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5" idx="2"/>
            <a:endCxn id="28" idx="0"/>
          </p:cNvCxnSpPr>
          <p:nvPr/>
        </p:nvCxnSpPr>
        <p:spPr>
          <a:xfrm>
            <a:off x="5086183" y="3807844"/>
            <a:ext cx="209006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5" idx="2"/>
            <a:endCxn id="27" idx="0"/>
          </p:cNvCxnSpPr>
          <p:nvPr/>
        </p:nvCxnSpPr>
        <p:spPr>
          <a:xfrm flipH="1">
            <a:off x="4860663" y="3807844"/>
            <a:ext cx="225520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4" idx="2"/>
            <a:endCxn id="25" idx="0"/>
          </p:cNvCxnSpPr>
          <p:nvPr/>
        </p:nvCxnSpPr>
        <p:spPr>
          <a:xfrm flipH="1">
            <a:off x="5086183" y="2932633"/>
            <a:ext cx="539932" cy="29173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4" idx="2"/>
            <a:endCxn id="26" idx="0"/>
          </p:cNvCxnSpPr>
          <p:nvPr/>
        </p:nvCxnSpPr>
        <p:spPr>
          <a:xfrm>
            <a:off x="5626115" y="2932633"/>
            <a:ext cx="500198" cy="29173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6" idx="2"/>
            <a:endCxn id="50" idx="0"/>
          </p:cNvCxnSpPr>
          <p:nvPr/>
        </p:nvCxnSpPr>
        <p:spPr>
          <a:xfrm>
            <a:off x="6126313" y="3807844"/>
            <a:ext cx="0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691386" y="507728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cxnSp>
        <p:nvCxnSpPr>
          <p:cNvPr id="38" name="직선 화살표 연결선 37"/>
          <p:cNvCxnSpPr>
            <a:stCxn id="27" idx="2"/>
            <a:endCxn id="37" idx="0"/>
          </p:cNvCxnSpPr>
          <p:nvPr/>
        </p:nvCxnSpPr>
        <p:spPr>
          <a:xfrm>
            <a:off x="4860663" y="4748369"/>
            <a:ext cx="0" cy="32891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20" idx="2"/>
            <a:endCxn id="24" idx="0"/>
          </p:cNvCxnSpPr>
          <p:nvPr/>
        </p:nvCxnSpPr>
        <p:spPr>
          <a:xfrm>
            <a:off x="4618996" y="1955118"/>
            <a:ext cx="1007119" cy="39404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390814" y="1850985"/>
            <a:ext cx="755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walk: 1</a:t>
            </a:r>
            <a:endParaRPr lang="ko-KR" altLang="en-US" sz="1400" dirty="0"/>
          </a:p>
        </p:txBody>
      </p:sp>
      <p:sp>
        <p:nvSpPr>
          <p:cNvPr id="43" name="TextBox 42"/>
          <p:cNvSpPr txBox="1"/>
          <p:nvPr/>
        </p:nvSpPr>
        <p:spPr>
          <a:xfrm>
            <a:off x="5105237" y="1850985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tram: 2</a:t>
            </a:r>
            <a:endParaRPr lang="ko-KR" altLang="en-US" sz="1400" dirty="0"/>
          </a:p>
        </p:txBody>
      </p:sp>
      <p:sp>
        <p:nvSpPr>
          <p:cNvPr id="44" name="TextBox 43"/>
          <p:cNvSpPr txBox="1"/>
          <p:nvPr/>
        </p:nvSpPr>
        <p:spPr>
          <a:xfrm>
            <a:off x="2658645" y="2791510"/>
            <a:ext cx="755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walk: 1</a:t>
            </a:r>
            <a:endParaRPr lang="ko-KR" altLang="en-US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3831551" y="2791510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tram: 2</a:t>
            </a:r>
            <a:endParaRPr lang="ko-KR" altLang="en-US" sz="1400" dirty="0"/>
          </a:p>
        </p:txBody>
      </p:sp>
      <p:sp>
        <p:nvSpPr>
          <p:cNvPr id="46" name="TextBox 45"/>
          <p:cNvSpPr txBox="1"/>
          <p:nvPr/>
        </p:nvSpPr>
        <p:spPr>
          <a:xfrm>
            <a:off x="4697239" y="2791510"/>
            <a:ext cx="755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walk: 1</a:t>
            </a:r>
            <a:endParaRPr lang="ko-KR" altLang="en-US" sz="1400" dirty="0"/>
          </a:p>
        </p:txBody>
      </p:sp>
      <p:sp>
        <p:nvSpPr>
          <p:cNvPr id="47" name="TextBox 46"/>
          <p:cNvSpPr txBox="1"/>
          <p:nvPr/>
        </p:nvSpPr>
        <p:spPr>
          <a:xfrm>
            <a:off x="5879030" y="2791510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tram: 2</a:t>
            </a:r>
            <a:endParaRPr lang="ko-KR" altLang="en-US" sz="1400" dirty="0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5960850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957036" y="507728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cxnSp>
        <p:nvCxnSpPr>
          <p:cNvPr id="52" name="직선 화살표 연결선 51"/>
          <p:cNvCxnSpPr>
            <a:stCxn id="50" idx="2"/>
            <a:endCxn id="51" idx="0"/>
          </p:cNvCxnSpPr>
          <p:nvPr/>
        </p:nvCxnSpPr>
        <p:spPr>
          <a:xfrm>
            <a:off x="6126313" y="4748369"/>
            <a:ext cx="0" cy="32891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544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Dynamic Programming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내용 개체 틀 3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state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ko-KR" altLang="en-US" dirty="0"/>
                  <a:t>에서 </a:t>
                </a:r>
                <a:r>
                  <a:rPr lang="en-US" altLang="ko-KR" dirty="0"/>
                  <a:t>end state</a:t>
                </a:r>
                <a:r>
                  <a:rPr lang="ko-KR" altLang="en-US" dirty="0"/>
                  <a:t>로 가는 비용을 최소화하는 </a:t>
                </a:r>
                <a:r>
                  <a:rPr lang="en-US" altLang="ko-KR" dirty="0"/>
                  <a:t>action </a:t>
                </a:r>
                <a:r>
                  <a:rPr lang="ko-KR" altLang="en-US" dirty="0"/>
                  <a:t>결정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 err="1"/>
                  <a:t>FutureCost</a:t>
                </a:r>
                <a:r>
                  <a:rPr lang="ko-KR" altLang="en-US" dirty="0"/>
                  <a:t>를 재귀적으로 정의</a:t>
                </a:r>
              </a:p>
            </p:txBody>
          </p:sp>
        </mc:Choice>
        <mc:Fallback xmlns="">
          <p:sp>
            <p:nvSpPr>
              <p:cNvPr id="32" name="내용 개체 틀 3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00" t="-15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모서리가 둥근 직사각형 6"/>
              <p:cNvSpPr/>
              <p:nvPr/>
            </p:nvSpPr>
            <p:spPr>
              <a:xfrm>
                <a:off x="2855041" y="1969485"/>
                <a:ext cx="1838879" cy="391883"/>
              </a:xfrm>
              <a:prstGeom prst="roundRect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0" dirty="0"/>
                  <a:t>state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Succ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모서리가 둥근 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041" y="1969485"/>
                <a:ext cx="1838879" cy="391883"/>
              </a:xfrm>
              <a:prstGeom prst="roundRect">
                <a:avLst/>
              </a:prstGeom>
              <a:blipFill rotWithShape="0">
                <a:blip r:embed="rId4"/>
                <a:stretch>
                  <a:fillRect l="-1316" t="-3030" b="-19697"/>
                </a:stretch>
              </a:blip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71093" y="1990575"/>
                <a:ext cx="1158907" cy="349702"/>
              </a:xfrm>
              <a:prstGeom prst="rect">
                <a:avLst/>
              </a:prstGeom>
              <a:noFill/>
            </p:spPr>
            <p:txBody>
              <a:bodyPr wrap="none" lIns="0" tIns="36000" rIns="0" b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baseline="-25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093" y="1990575"/>
                <a:ext cx="1158907" cy="349702"/>
              </a:xfrm>
              <a:prstGeom prst="rect">
                <a:avLst/>
              </a:prstGeom>
              <a:blipFill rotWithShape="0">
                <a:blip r:embed="rId5"/>
                <a:stretch>
                  <a:fillRect l="-1579" r="-4211" b="-192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899322" y="1990575"/>
                <a:ext cx="2491900" cy="349702"/>
              </a:xfrm>
              <a:prstGeom prst="rect">
                <a:avLst/>
              </a:prstGeom>
              <a:noFill/>
            </p:spPr>
            <p:txBody>
              <a:bodyPr wrap="none" lIns="0" tIns="36000" rIns="0" b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FutureCost</m:t>
                      </m:r>
                      <m:r>
                        <a:rPr lang="en-US" altLang="ko-K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Succ</m:t>
                      </m:r>
                      <m:r>
                        <a:rPr lang="en-US" altLang="ko-K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ko-KR" alt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i="1" baseline="-250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ko-KR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322" y="1990575"/>
                <a:ext cx="2491900" cy="349702"/>
              </a:xfrm>
              <a:prstGeom prst="rect">
                <a:avLst/>
              </a:prstGeom>
              <a:blipFill rotWithShape="0">
                <a:blip r:embed="rId6"/>
                <a:stretch>
                  <a:fillRect r="-1225" b="-192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연결선 11"/>
          <p:cNvCxnSpPr>
            <a:stCxn id="9" idx="3"/>
            <a:endCxn id="7" idx="1"/>
          </p:cNvCxnSpPr>
          <p:nvPr/>
        </p:nvCxnSpPr>
        <p:spPr>
          <a:xfrm>
            <a:off x="2730000" y="2165426"/>
            <a:ext cx="125041" cy="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stCxn id="7" idx="3"/>
            <a:endCxn id="10" idx="1"/>
          </p:cNvCxnSpPr>
          <p:nvPr/>
        </p:nvCxnSpPr>
        <p:spPr>
          <a:xfrm flipV="1">
            <a:off x="4693920" y="2165426"/>
            <a:ext cx="205402" cy="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10" idx="3"/>
            <a:endCxn id="8" idx="1"/>
          </p:cNvCxnSpPr>
          <p:nvPr/>
        </p:nvCxnSpPr>
        <p:spPr>
          <a:xfrm>
            <a:off x="7391222" y="2165426"/>
            <a:ext cx="205402" cy="82065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2" idx="3"/>
            <a:endCxn id="9" idx="1"/>
          </p:cNvCxnSpPr>
          <p:nvPr/>
        </p:nvCxnSpPr>
        <p:spPr>
          <a:xfrm flipV="1">
            <a:off x="1393372" y="2165426"/>
            <a:ext cx="177721" cy="82065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608157" y="5210641"/>
                <a:ext cx="7976671" cy="884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utureCost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0                                                                                             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IsEnd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altLang="ko-KR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ko-KR" b="0" i="1" smtClean="0">
                                          <a:latin typeface="Cambria Math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i="0">
                                          <a:latin typeface="Cambria Math" panose="02040503050406030204" pitchFamily="18" charset="0"/>
                                        </a:rPr>
                                        <m:t>Actions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)}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altLang="ko-K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FutureCost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Succ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))]</m:t>
                                  </m:r>
                                </m:e>
                              </m:func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57" y="5210641"/>
                <a:ext cx="7976671" cy="88428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모서리가 둥근 직사각형 36"/>
              <p:cNvSpPr/>
              <p:nvPr/>
            </p:nvSpPr>
            <p:spPr>
              <a:xfrm>
                <a:off x="2855041" y="2790417"/>
                <a:ext cx="1838879" cy="391883"/>
              </a:xfrm>
              <a:prstGeom prst="roundRect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0" dirty="0"/>
                  <a:t>state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Succ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모서리가 둥근 직사각형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041" y="2790417"/>
                <a:ext cx="1838879" cy="391883"/>
              </a:xfrm>
              <a:prstGeom prst="roundRect">
                <a:avLst/>
              </a:prstGeom>
              <a:blipFill rotWithShape="0">
                <a:blip r:embed="rId8"/>
                <a:stretch>
                  <a:fillRect l="-1316" t="-4545" b="-19697"/>
                </a:stretch>
              </a:blip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571093" y="2811507"/>
                <a:ext cx="1158907" cy="349702"/>
              </a:xfrm>
              <a:prstGeom prst="rect">
                <a:avLst/>
              </a:prstGeom>
              <a:noFill/>
            </p:spPr>
            <p:txBody>
              <a:bodyPr wrap="none" lIns="0" tIns="36000" rIns="0" b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baseline="-25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093" y="2811507"/>
                <a:ext cx="1158907" cy="349702"/>
              </a:xfrm>
              <a:prstGeom prst="rect">
                <a:avLst/>
              </a:prstGeom>
              <a:blipFill rotWithShape="0">
                <a:blip r:embed="rId9"/>
                <a:stretch>
                  <a:fillRect l="-1579" r="-4211" b="-189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4899322" y="2811507"/>
                <a:ext cx="2491900" cy="349702"/>
              </a:xfrm>
              <a:prstGeom prst="rect">
                <a:avLst/>
              </a:prstGeom>
              <a:noFill/>
            </p:spPr>
            <p:txBody>
              <a:bodyPr wrap="none" lIns="0" tIns="36000" rIns="0" b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FutureCost</m:t>
                      </m:r>
                      <m:r>
                        <a:rPr lang="en-US" altLang="ko-K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Succ</m:t>
                      </m:r>
                      <m:r>
                        <a:rPr lang="en-US" altLang="ko-K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ko-KR" alt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baseline="-250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ko-KR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322" y="2811507"/>
                <a:ext cx="2491900" cy="349702"/>
              </a:xfrm>
              <a:prstGeom prst="rect">
                <a:avLst/>
              </a:prstGeom>
              <a:blipFill rotWithShape="0">
                <a:blip r:embed="rId10"/>
                <a:stretch>
                  <a:fillRect r="-1225" b="-189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연결선 39"/>
          <p:cNvCxnSpPr>
            <a:stCxn id="38" idx="3"/>
            <a:endCxn id="37" idx="1"/>
          </p:cNvCxnSpPr>
          <p:nvPr/>
        </p:nvCxnSpPr>
        <p:spPr>
          <a:xfrm>
            <a:off x="2730000" y="2986358"/>
            <a:ext cx="125041" cy="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stCxn id="37" idx="3"/>
            <a:endCxn id="39" idx="1"/>
          </p:cNvCxnSpPr>
          <p:nvPr/>
        </p:nvCxnSpPr>
        <p:spPr>
          <a:xfrm flipV="1">
            <a:off x="4693920" y="2986358"/>
            <a:ext cx="205402" cy="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>
            <a:stCxn id="39" idx="3"/>
            <a:endCxn id="8" idx="1"/>
          </p:cNvCxnSpPr>
          <p:nvPr/>
        </p:nvCxnSpPr>
        <p:spPr>
          <a:xfrm flipV="1">
            <a:off x="7391222" y="2986085"/>
            <a:ext cx="205402" cy="273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stCxn id="2" idx="3"/>
            <a:endCxn id="38" idx="1"/>
          </p:cNvCxnSpPr>
          <p:nvPr/>
        </p:nvCxnSpPr>
        <p:spPr>
          <a:xfrm>
            <a:off x="1393372" y="2986085"/>
            <a:ext cx="177721" cy="273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모서리가 둥근 직사각형 44"/>
              <p:cNvSpPr/>
              <p:nvPr/>
            </p:nvSpPr>
            <p:spPr>
              <a:xfrm>
                <a:off x="2855041" y="3555879"/>
                <a:ext cx="1838879" cy="391883"/>
              </a:xfrm>
              <a:prstGeom prst="roundRect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0" dirty="0"/>
                  <a:t>state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Succ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5" name="모서리가 둥근 직사각형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041" y="3555879"/>
                <a:ext cx="1838879" cy="391883"/>
              </a:xfrm>
              <a:prstGeom prst="roundRect">
                <a:avLst/>
              </a:prstGeom>
              <a:blipFill rotWithShape="0">
                <a:blip r:embed="rId11"/>
                <a:stretch>
                  <a:fillRect l="-1316" t="-2985" b="-17910"/>
                </a:stretch>
              </a:blip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1571093" y="3576969"/>
                <a:ext cx="1158907" cy="349702"/>
              </a:xfrm>
              <a:prstGeom prst="rect">
                <a:avLst/>
              </a:prstGeom>
              <a:noFill/>
            </p:spPr>
            <p:txBody>
              <a:bodyPr wrap="none" lIns="0" tIns="36000" rIns="0" b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baseline="-25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093" y="3576969"/>
                <a:ext cx="1158907" cy="349702"/>
              </a:xfrm>
              <a:prstGeom prst="rect">
                <a:avLst/>
              </a:prstGeom>
              <a:blipFill rotWithShape="0">
                <a:blip r:embed="rId12"/>
                <a:stretch>
                  <a:fillRect l="-1579" r="-4211" b="-2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4899322" y="3576969"/>
                <a:ext cx="2491900" cy="349702"/>
              </a:xfrm>
              <a:prstGeom prst="rect">
                <a:avLst/>
              </a:prstGeom>
              <a:noFill/>
            </p:spPr>
            <p:txBody>
              <a:bodyPr wrap="none" lIns="0" tIns="36000" rIns="0" b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FutureCost</m:t>
                      </m:r>
                      <m:r>
                        <a:rPr lang="en-US" altLang="ko-K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Succ</m:t>
                      </m:r>
                      <m:r>
                        <a:rPr lang="en-US" altLang="ko-K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ko-KR" alt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baseline="-250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ko-KR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322" y="3576969"/>
                <a:ext cx="2491900" cy="349702"/>
              </a:xfrm>
              <a:prstGeom prst="rect">
                <a:avLst/>
              </a:prstGeom>
              <a:blipFill rotWithShape="0">
                <a:blip r:embed="rId13"/>
                <a:stretch>
                  <a:fillRect r="-1225" b="-2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직선 연결선 47"/>
          <p:cNvCxnSpPr>
            <a:stCxn id="46" idx="3"/>
            <a:endCxn id="45" idx="1"/>
          </p:cNvCxnSpPr>
          <p:nvPr/>
        </p:nvCxnSpPr>
        <p:spPr>
          <a:xfrm>
            <a:off x="2730000" y="3751820"/>
            <a:ext cx="125041" cy="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>
            <a:stCxn id="45" idx="3"/>
            <a:endCxn id="47" idx="1"/>
          </p:cNvCxnSpPr>
          <p:nvPr/>
        </p:nvCxnSpPr>
        <p:spPr>
          <a:xfrm flipV="1">
            <a:off x="4693920" y="3751820"/>
            <a:ext cx="205402" cy="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>
            <a:stCxn id="47" idx="3"/>
            <a:endCxn id="8" idx="1"/>
          </p:cNvCxnSpPr>
          <p:nvPr/>
        </p:nvCxnSpPr>
        <p:spPr>
          <a:xfrm flipV="1">
            <a:off x="7391222" y="2986085"/>
            <a:ext cx="205402" cy="765735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stCxn id="2" idx="3"/>
            <a:endCxn id="46" idx="1"/>
          </p:cNvCxnSpPr>
          <p:nvPr/>
        </p:nvCxnSpPr>
        <p:spPr>
          <a:xfrm>
            <a:off x="1393372" y="2986085"/>
            <a:ext cx="177721" cy="765735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모서리가 둥근 직사각형 1"/>
              <p:cNvSpPr/>
              <p:nvPr/>
            </p:nvSpPr>
            <p:spPr>
              <a:xfrm>
                <a:off x="408498" y="2790143"/>
                <a:ext cx="984874" cy="391883"/>
              </a:xfrm>
              <a:prstGeom prst="roundRect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0" dirty="0"/>
                  <a:t>state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모서리가 둥근 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98" y="2790143"/>
                <a:ext cx="984874" cy="391883"/>
              </a:xfrm>
              <a:prstGeom prst="roundRect">
                <a:avLst/>
              </a:prstGeom>
              <a:blipFill rotWithShape="0">
                <a:blip r:embed="rId14"/>
                <a:stretch>
                  <a:fillRect t="-4545" b="-19697"/>
                </a:stretch>
              </a:blip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모서리가 둥근 직사각형 7"/>
          <p:cNvSpPr/>
          <p:nvPr/>
        </p:nvSpPr>
        <p:spPr>
          <a:xfrm>
            <a:off x="7596624" y="2790143"/>
            <a:ext cx="1271457" cy="391883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0" dirty="0"/>
              <a:t>end state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887840" y="2165176"/>
            <a:ext cx="396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?</a:t>
            </a:r>
            <a:endParaRPr lang="ko-KR" altLang="en-US" sz="3600" dirty="0"/>
          </a:p>
        </p:txBody>
      </p:sp>
      <p:sp>
        <p:nvSpPr>
          <p:cNvPr id="65" name="TextBox 64"/>
          <p:cNvSpPr txBox="1"/>
          <p:nvPr/>
        </p:nvSpPr>
        <p:spPr>
          <a:xfrm>
            <a:off x="1821513" y="2325162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=10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821513" y="3128806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=5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821513" y="391389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=1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649779" y="2325162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=50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649779" y="3128806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=25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649779" y="3913898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=100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582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Dynamic Programming </a:t>
            </a:r>
            <a:r>
              <a:rPr lang="ko-KR" altLang="en-US" dirty="0"/>
              <a:t>구현</a:t>
            </a:r>
          </a:p>
        </p:txBody>
      </p:sp>
      <p:sp>
        <p:nvSpPr>
          <p:cNvPr id="32" name="내용 개체 틀 31"/>
          <p:cNvSpPr>
            <a:spLocks noGrp="1"/>
          </p:cNvSpPr>
          <p:nvPr>
            <p:ph idx="1"/>
          </p:nvPr>
        </p:nvSpPr>
        <p:spPr>
          <a:xfrm>
            <a:off x="195943" y="1258433"/>
            <a:ext cx="8801100" cy="5446714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각 </a:t>
            </a:r>
            <a:r>
              <a:rPr lang="en-US" altLang="ko-KR" dirty="0"/>
              <a:t>state</a:t>
            </a:r>
            <a:r>
              <a:rPr lang="ko-KR" altLang="en-US" dirty="0"/>
              <a:t>에서 </a:t>
            </a:r>
            <a:r>
              <a:rPr lang="en-US" altLang="ko-KR" dirty="0"/>
              <a:t>end state</a:t>
            </a:r>
            <a:r>
              <a:rPr lang="ko-KR" altLang="en-US" dirty="0"/>
              <a:t>까지의 </a:t>
            </a:r>
            <a:r>
              <a:rPr lang="en-US" altLang="ko-KR" dirty="0"/>
              <a:t>action path</a:t>
            </a:r>
            <a:r>
              <a:rPr lang="ko-KR" altLang="en-US" dirty="0"/>
              <a:t>는 </a:t>
            </a:r>
            <a:r>
              <a:rPr lang="en-US" altLang="ko-KR" dirty="0"/>
              <a:t>linked list</a:t>
            </a:r>
            <a:r>
              <a:rPr lang="ko-KR" altLang="en-US" dirty="0"/>
              <a:t>를 이용하여 저장 </a:t>
            </a:r>
          </a:p>
          <a:p>
            <a:endParaRPr lang="en-US" altLang="ko-KR" dirty="0"/>
          </a:p>
          <a:p>
            <a:r>
              <a:rPr lang="en-US" altLang="ko-KR" dirty="0"/>
              <a:t>Graph</a:t>
            </a:r>
          </a:p>
          <a:p>
            <a:endParaRPr lang="en-US" altLang="ko-KR" dirty="0"/>
          </a:p>
          <a:p>
            <a:r>
              <a:rPr lang="en-US" altLang="ko-KR" dirty="0"/>
              <a:t>Linked list</a:t>
            </a:r>
          </a:p>
          <a:p>
            <a:pPr lvl="1"/>
            <a:r>
              <a:rPr lang="en-US" altLang="ko-KR" dirty="0"/>
              <a:t>Action </a:t>
            </a:r>
            <a:r>
              <a:rPr lang="ko-KR" altLang="en-US" dirty="0"/>
              <a:t>값을 가짐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b="1" dirty="0"/>
              <a:t>1. Linked list </a:t>
            </a:r>
            <a:r>
              <a:rPr lang="ko-KR" altLang="en-US" b="1" dirty="0"/>
              <a:t>동작 확인 </a:t>
            </a:r>
            <a:r>
              <a:rPr lang="en-US" altLang="ko-KR" b="1" dirty="0"/>
              <a:t>(</a:t>
            </a:r>
            <a:r>
              <a:rPr lang="en-US" altLang="ko-KR" b="1" dirty="0">
                <a:solidFill>
                  <a:srgbClr val="0070C0"/>
                </a:solidFill>
              </a:rPr>
              <a:t>test_ll.py</a:t>
            </a:r>
            <a:r>
              <a:rPr lang="en-US" altLang="ko-KR" b="1" dirty="0"/>
              <a:t>)</a:t>
            </a:r>
          </a:p>
          <a:p>
            <a:pPr marL="0" indent="0">
              <a:buNone/>
            </a:pPr>
            <a:r>
              <a:rPr lang="en-US" altLang="ko-KR" b="1" dirty="0"/>
              <a:t>2. </a:t>
            </a:r>
            <a:r>
              <a:rPr lang="en-US" altLang="ko-KR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dynamic_programming_search.py</a:t>
            </a:r>
            <a:r>
              <a:rPr lang="en-US" altLang="ko-KR" b="1" dirty="0"/>
              <a:t> </a:t>
            </a:r>
            <a:r>
              <a:rPr lang="ko-KR" altLang="en-US" b="1" dirty="0"/>
              <a:t>구현</a:t>
            </a:r>
            <a:endParaRPr lang="en-US" altLang="ko-KR" b="1" dirty="0"/>
          </a:p>
          <a:p>
            <a:pPr marL="0" indent="0">
              <a:spcAft>
                <a:spcPts val="600"/>
              </a:spcAft>
              <a:buNone/>
            </a:pPr>
            <a:r>
              <a:rPr lang="en-US" altLang="ko-KR" b="1" dirty="0"/>
              <a:t>3.</a:t>
            </a:r>
            <a:r>
              <a:rPr lang="ko-KR" altLang="en-US" b="1" dirty="0"/>
              <a:t> </a:t>
            </a:r>
            <a:r>
              <a:rPr lang="en-US" altLang="ko-KR" b="1" dirty="0"/>
              <a:t>Transportation </a:t>
            </a:r>
            <a:r>
              <a:rPr lang="ko-KR" altLang="en-US" b="1" dirty="0"/>
              <a:t>및 </a:t>
            </a:r>
            <a:r>
              <a:rPr lang="en-US" altLang="ko-KR" b="1" dirty="0"/>
              <a:t>Graph </a:t>
            </a:r>
            <a:r>
              <a:rPr lang="ko-KR" altLang="en-US" b="1" dirty="0"/>
              <a:t>문제에 적용</a:t>
            </a:r>
            <a:r>
              <a:rPr lang="en-US" altLang="ko-KR" b="1" dirty="0"/>
              <a:t>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b="1" dirty="0"/>
              <a:t>4. Memory</a:t>
            </a:r>
            <a:r>
              <a:rPr lang="ko-KR" altLang="en-US" b="1" dirty="0"/>
              <a:t>를 사용 안 한 </a:t>
            </a:r>
            <a:r>
              <a:rPr lang="en-US" altLang="ko-KR" b="1" dirty="0"/>
              <a:t>DP</a:t>
            </a:r>
            <a:r>
              <a:rPr lang="ko-KR" altLang="en-US" b="1" dirty="0"/>
              <a:t>와 </a:t>
            </a:r>
            <a:r>
              <a:rPr lang="en-US" altLang="ko-KR" b="1" dirty="0"/>
              <a:t>backtracking </a:t>
            </a:r>
            <a:r>
              <a:rPr lang="ko-KR" altLang="en-US" b="1" dirty="0"/>
              <a:t>의 </a:t>
            </a:r>
            <a:r>
              <a:rPr lang="en-US" altLang="ko-KR" b="1" dirty="0"/>
              <a:t>state</a:t>
            </a:r>
            <a:r>
              <a:rPr lang="ko-KR" altLang="en-US" b="1" dirty="0"/>
              <a:t> 방문 횟수</a:t>
            </a:r>
            <a:r>
              <a:rPr lang="en-US" altLang="ko-KR" b="1" dirty="0"/>
              <a:t> </a:t>
            </a:r>
            <a:r>
              <a:rPr lang="ko-KR" altLang="en-US" b="1" dirty="0"/>
              <a:t>비교</a:t>
            </a:r>
            <a:endParaRPr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xmlns="" id="{1B29F97B-B8F6-48AB-A5EB-AF8F942446B4}"/>
              </a:ext>
            </a:extLst>
          </p:cNvPr>
          <p:cNvGrpSpPr/>
          <p:nvPr/>
        </p:nvGrpSpPr>
        <p:grpSpPr>
          <a:xfrm>
            <a:off x="3797945" y="3460819"/>
            <a:ext cx="3966290" cy="969792"/>
            <a:chOff x="2516085" y="2235199"/>
            <a:chExt cx="4825878" cy="1179969"/>
          </a:xfrm>
        </p:grpSpPr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xmlns="" id="{22794B07-9C49-4D47-8E49-32E799B2811E}"/>
                </a:ext>
              </a:extLst>
            </p:cNvPr>
            <p:cNvGrpSpPr/>
            <p:nvPr/>
          </p:nvGrpSpPr>
          <p:grpSpPr>
            <a:xfrm>
              <a:off x="4125440" y="2235199"/>
              <a:ext cx="886690" cy="443346"/>
              <a:chOff x="4959927" y="2152072"/>
              <a:chExt cx="886690" cy="44334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4" name="직사각형 153">
                    <a:extLst>
                      <a:ext uri="{FF2B5EF4-FFF2-40B4-BE49-F238E27FC236}">
                        <a16:creationId xmlns:a16="http://schemas.microsoft.com/office/drawing/2014/main" xmlns="" id="{FC19F3F9-C758-45A1-BA41-323EB79E1F13}"/>
                      </a:ext>
                    </a:extLst>
                  </p:cNvPr>
                  <p:cNvSpPr/>
                  <p:nvPr/>
                </p:nvSpPr>
                <p:spPr>
                  <a:xfrm>
                    <a:off x="4959927" y="2152073"/>
                    <a:ext cx="443345" cy="443345"/>
                  </a:xfrm>
                  <a:prstGeom prst="rect">
                    <a:avLst/>
                  </a:prstGeom>
                  <a:ln w="28575"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1600" b="0" i="1" baseline="-250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ko-KR" altLang="en-US" sz="1600" dirty="0"/>
                  </a:p>
                </p:txBody>
              </p:sp>
            </mc:Choice>
            <mc:Fallback xmlns="">
              <p:sp>
                <p:nvSpPr>
                  <p:cNvPr id="154" name="직사각형 153">
                    <a:extLst>
                      <a:ext uri="{FF2B5EF4-FFF2-40B4-BE49-F238E27FC236}">
                        <a16:creationId xmlns:a16="http://schemas.microsoft.com/office/drawing/2014/main" id="{FC19F3F9-C758-45A1-BA41-323EB79E1F1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59927" y="2152073"/>
                    <a:ext cx="443345" cy="44334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xmlns="" id="{371F5944-3BBE-4166-903A-E8D2DC2EFC17}"/>
                  </a:ext>
                </a:extLst>
              </p:cNvPr>
              <p:cNvSpPr/>
              <p:nvPr/>
            </p:nvSpPr>
            <p:spPr>
              <a:xfrm>
                <a:off x="5403272" y="2152072"/>
                <a:ext cx="443345" cy="443345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56" name="이등변 삼각형 155">
                <a:extLst>
                  <a:ext uri="{FF2B5EF4-FFF2-40B4-BE49-F238E27FC236}">
                    <a16:creationId xmlns:a16="http://schemas.microsoft.com/office/drawing/2014/main" xmlns="" id="{B2BDC7CF-B0AF-459B-9357-557362637085}"/>
                  </a:ext>
                </a:extLst>
              </p:cNvPr>
              <p:cNvSpPr/>
              <p:nvPr/>
            </p:nvSpPr>
            <p:spPr>
              <a:xfrm rot="5400000">
                <a:off x="5297053" y="2267527"/>
                <a:ext cx="443344" cy="212438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xmlns="" id="{CF27A752-5675-4654-AA0E-2F81601C3DBA}"/>
                </a:ext>
              </a:extLst>
            </p:cNvPr>
            <p:cNvGrpSpPr/>
            <p:nvPr/>
          </p:nvGrpSpPr>
          <p:grpSpPr>
            <a:xfrm>
              <a:off x="5731578" y="2235200"/>
              <a:ext cx="886690" cy="443346"/>
              <a:chOff x="4959927" y="2152072"/>
              <a:chExt cx="886690" cy="44334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1" name="직사각형 150">
                    <a:extLst>
                      <a:ext uri="{FF2B5EF4-FFF2-40B4-BE49-F238E27FC236}">
                        <a16:creationId xmlns:a16="http://schemas.microsoft.com/office/drawing/2014/main" xmlns="" id="{19836FE9-01C4-4547-85F7-8D3E57518C97}"/>
                      </a:ext>
                    </a:extLst>
                  </p:cNvPr>
                  <p:cNvSpPr/>
                  <p:nvPr/>
                </p:nvSpPr>
                <p:spPr>
                  <a:xfrm>
                    <a:off x="4959927" y="2152073"/>
                    <a:ext cx="443345" cy="443345"/>
                  </a:xfrm>
                  <a:prstGeom prst="rect">
                    <a:avLst/>
                  </a:prstGeom>
                  <a:ln w="28575"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1600" b="0" i="1" baseline="-250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ko-KR" altLang="en-US" sz="1600" dirty="0"/>
                  </a:p>
                </p:txBody>
              </p:sp>
            </mc:Choice>
            <mc:Fallback xmlns="">
              <p:sp>
                <p:nvSpPr>
                  <p:cNvPr id="151" name="직사각형 150">
                    <a:extLst>
                      <a:ext uri="{FF2B5EF4-FFF2-40B4-BE49-F238E27FC236}">
                        <a16:creationId xmlns:a16="http://schemas.microsoft.com/office/drawing/2014/main" id="{19836FE9-01C4-4547-85F7-8D3E57518C9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59927" y="2152073"/>
                    <a:ext cx="443345" cy="44334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xmlns="" id="{313AF482-3581-4BB2-8073-CA0841B46EA5}"/>
                  </a:ext>
                </a:extLst>
              </p:cNvPr>
              <p:cNvSpPr/>
              <p:nvPr/>
            </p:nvSpPr>
            <p:spPr>
              <a:xfrm>
                <a:off x="5403272" y="2152072"/>
                <a:ext cx="443345" cy="443345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53" name="이등변 삼각형 152">
                <a:extLst>
                  <a:ext uri="{FF2B5EF4-FFF2-40B4-BE49-F238E27FC236}">
                    <a16:creationId xmlns:a16="http://schemas.microsoft.com/office/drawing/2014/main" xmlns="" id="{4C592BB2-8209-43B2-A2E4-CEE65154F2C8}"/>
                  </a:ext>
                </a:extLst>
              </p:cNvPr>
              <p:cNvSpPr/>
              <p:nvPr/>
            </p:nvSpPr>
            <p:spPr>
              <a:xfrm rot="5400000">
                <a:off x="5297053" y="2267527"/>
                <a:ext cx="443344" cy="212438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</p:grpSp>
        <p:cxnSp>
          <p:nvCxnSpPr>
            <p:cNvPr id="139" name="직선 화살표 연결선 138">
              <a:extLst>
                <a:ext uri="{FF2B5EF4-FFF2-40B4-BE49-F238E27FC236}">
                  <a16:creationId xmlns:a16="http://schemas.microsoft.com/office/drawing/2014/main" xmlns="" id="{289A7CD9-BC76-49EB-A467-EA141F65508A}"/>
                </a:ext>
              </a:extLst>
            </p:cNvPr>
            <p:cNvCxnSpPr>
              <a:stCxn id="156" idx="0"/>
              <a:endCxn id="151" idx="1"/>
            </p:cNvCxnSpPr>
            <p:nvPr/>
          </p:nvCxnSpPr>
          <p:spPr>
            <a:xfrm>
              <a:off x="4790457" y="2456873"/>
              <a:ext cx="941121" cy="1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xmlns="" id="{23119ABC-2583-4826-ADFB-95278C35D3B1}"/>
                </a:ext>
              </a:extLst>
            </p:cNvPr>
            <p:cNvGrpSpPr/>
            <p:nvPr/>
          </p:nvGrpSpPr>
          <p:grpSpPr>
            <a:xfrm>
              <a:off x="2516085" y="2235199"/>
              <a:ext cx="886690" cy="443346"/>
              <a:chOff x="4959927" y="2152072"/>
              <a:chExt cx="886690" cy="44334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8" name="직사각형 147">
                    <a:extLst>
                      <a:ext uri="{FF2B5EF4-FFF2-40B4-BE49-F238E27FC236}">
                        <a16:creationId xmlns:a16="http://schemas.microsoft.com/office/drawing/2014/main" xmlns="" id="{9693D38A-E6B9-472E-B042-F4801163167D}"/>
                      </a:ext>
                    </a:extLst>
                  </p:cNvPr>
                  <p:cNvSpPr/>
                  <p:nvPr/>
                </p:nvSpPr>
                <p:spPr>
                  <a:xfrm>
                    <a:off x="4959927" y="2152073"/>
                    <a:ext cx="443345" cy="443345"/>
                  </a:xfrm>
                  <a:prstGeom prst="rect">
                    <a:avLst/>
                  </a:prstGeom>
                  <a:ln w="28575"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1600" i="1" baseline="-2500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ko-KR" altLang="en-US" sz="1600" dirty="0"/>
                  </a:p>
                </p:txBody>
              </p:sp>
            </mc:Choice>
            <mc:Fallback xmlns="">
              <p:sp>
                <p:nvSpPr>
                  <p:cNvPr id="148" name="직사각형 147">
                    <a:extLst>
                      <a:ext uri="{FF2B5EF4-FFF2-40B4-BE49-F238E27FC236}">
                        <a16:creationId xmlns:a16="http://schemas.microsoft.com/office/drawing/2014/main" id="{9693D38A-E6B9-472E-B042-F4801163167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59927" y="2152073"/>
                    <a:ext cx="443345" cy="44334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xmlns="" id="{E3A9A142-2E8B-4189-AB92-08A7E0DB118A}"/>
                  </a:ext>
                </a:extLst>
              </p:cNvPr>
              <p:cNvSpPr/>
              <p:nvPr/>
            </p:nvSpPr>
            <p:spPr>
              <a:xfrm>
                <a:off x="5403272" y="2152072"/>
                <a:ext cx="443345" cy="443345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50" name="이등변 삼각형 149">
                <a:extLst>
                  <a:ext uri="{FF2B5EF4-FFF2-40B4-BE49-F238E27FC236}">
                    <a16:creationId xmlns:a16="http://schemas.microsoft.com/office/drawing/2014/main" xmlns="" id="{AB183A13-E878-4C8D-9CF7-592ADD209BD3}"/>
                  </a:ext>
                </a:extLst>
              </p:cNvPr>
              <p:cNvSpPr/>
              <p:nvPr/>
            </p:nvSpPr>
            <p:spPr>
              <a:xfrm rot="5400000">
                <a:off x="5297053" y="2267527"/>
                <a:ext cx="443344" cy="212438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</p:grp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xmlns="" id="{70B34D06-C17C-4759-9027-F2EAC2B165AE}"/>
                </a:ext>
              </a:extLst>
            </p:cNvPr>
            <p:cNvCxnSpPr>
              <a:cxnSpLocks/>
              <a:stCxn id="150" idx="0"/>
              <a:endCxn id="154" idx="1"/>
            </p:cNvCxnSpPr>
            <p:nvPr/>
          </p:nvCxnSpPr>
          <p:spPr>
            <a:xfrm>
              <a:off x="3181102" y="2456873"/>
              <a:ext cx="944338" cy="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xmlns="" id="{89D8DCCB-5C3E-48F9-AD3D-2529D702C5E3}"/>
                </a:ext>
              </a:extLst>
            </p:cNvPr>
            <p:cNvGrpSpPr/>
            <p:nvPr/>
          </p:nvGrpSpPr>
          <p:grpSpPr>
            <a:xfrm>
              <a:off x="2516085" y="2971822"/>
              <a:ext cx="886690" cy="443346"/>
              <a:chOff x="4959927" y="2152072"/>
              <a:chExt cx="886690" cy="44334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직사각형 144">
                    <a:extLst>
                      <a:ext uri="{FF2B5EF4-FFF2-40B4-BE49-F238E27FC236}">
                        <a16:creationId xmlns:a16="http://schemas.microsoft.com/office/drawing/2014/main" xmlns="" id="{BAE2B42C-08CD-4E1C-8F0C-03F9DA0F3D54}"/>
                      </a:ext>
                    </a:extLst>
                  </p:cNvPr>
                  <p:cNvSpPr/>
                  <p:nvPr/>
                </p:nvSpPr>
                <p:spPr>
                  <a:xfrm>
                    <a:off x="4959927" y="2152073"/>
                    <a:ext cx="443345" cy="443345"/>
                  </a:xfrm>
                  <a:prstGeom prst="rect">
                    <a:avLst/>
                  </a:prstGeom>
                  <a:ln w="28575"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1600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ko-KR" altLang="en-US" sz="1600" dirty="0"/>
                  </a:p>
                </p:txBody>
              </p:sp>
            </mc:Choice>
            <mc:Fallback xmlns="">
              <p:sp>
                <p:nvSpPr>
                  <p:cNvPr id="145" name="직사각형 144">
                    <a:extLst>
                      <a:ext uri="{FF2B5EF4-FFF2-40B4-BE49-F238E27FC236}">
                        <a16:creationId xmlns:a16="http://schemas.microsoft.com/office/drawing/2014/main" id="{BAE2B42C-08CD-4E1C-8F0C-03F9DA0F3D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59927" y="2152073"/>
                    <a:ext cx="443345" cy="44334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xmlns="" id="{9ABFB9DB-6086-4426-BBAB-F67864C22A35}"/>
                  </a:ext>
                </a:extLst>
              </p:cNvPr>
              <p:cNvSpPr/>
              <p:nvPr/>
            </p:nvSpPr>
            <p:spPr>
              <a:xfrm>
                <a:off x="5403272" y="2152072"/>
                <a:ext cx="443345" cy="443345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47" name="이등변 삼각형 146">
                <a:extLst>
                  <a:ext uri="{FF2B5EF4-FFF2-40B4-BE49-F238E27FC236}">
                    <a16:creationId xmlns:a16="http://schemas.microsoft.com/office/drawing/2014/main" xmlns="" id="{22037433-5F26-4107-88A6-EEA0BA0A8F09}"/>
                  </a:ext>
                </a:extLst>
              </p:cNvPr>
              <p:cNvSpPr/>
              <p:nvPr/>
            </p:nvSpPr>
            <p:spPr>
              <a:xfrm rot="5400000">
                <a:off x="5297053" y="2267527"/>
                <a:ext cx="443344" cy="212438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</p:grp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xmlns="" id="{5B0D4604-1B99-4687-9866-CBC395FDD831}"/>
                </a:ext>
              </a:extLst>
            </p:cNvPr>
            <p:cNvCxnSpPr>
              <a:cxnSpLocks/>
              <a:stCxn id="147" idx="0"/>
              <a:endCxn id="154" idx="1"/>
            </p:cNvCxnSpPr>
            <p:nvPr/>
          </p:nvCxnSpPr>
          <p:spPr>
            <a:xfrm flipV="1">
              <a:off x="3181102" y="2456873"/>
              <a:ext cx="944338" cy="736623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xmlns="" id="{74BDC482-158C-45B6-93DB-1259845B9C38}"/>
                </a:ext>
              </a:extLst>
            </p:cNvPr>
            <p:cNvCxnSpPr>
              <a:cxnSpLocks/>
              <a:stCxn id="153" idx="0"/>
            </p:cNvCxnSpPr>
            <p:nvPr/>
          </p:nvCxnSpPr>
          <p:spPr>
            <a:xfrm flipV="1">
              <a:off x="6396595" y="2456872"/>
              <a:ext cx="945368" cy="2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xmlns="" id="{4F0147B2-6BB1-456B-9E99-644A71BF5846}"/>
              </a:ext>
            </a:extLst>
          </p:cNvPr>
          <p:cNvGrpSpPr/>
          <p:nvPr/>
        </p:nvGrpSpPr>
        <p:grpSpPr>
          <a:xfrm>
            <a:off x="3734911" y="1926564"/>
            <a:ext cx="3864587" cy="1108570"/>
            <a:chOff x="1846449" y="3606719"/>
            <a:chExt cx="4702134" cy="13488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타원 157">
                  <a:extLst>
                    <a:ext uri="{FF2B5EF4-FFF2-40B4-BE49-F238E27FC236}">
                      <a16:creationId xmlns:a16="http://schemas.microsoft.com/office/drawing/2014/main" xmlns="" id="{26178C61-BA85-4701-AEAF-DDA4D37A71D8}"/>
                    </a:ext>
                  </a:extLst>
                </p:cNvPr>
                <p:cNvSpPr/>
                <p:nvPr/>
              </p:nvSpPr>
              <p:spPr>
                <a:xfrm>
                  <a:off x="1846449" y="3760117"/>
                  <a:ext cx="443345" cy="443345"/>
                </a:xfrm>
                <a:prstGeom prst="ellipse">
                  <a:avLst/>
                </a:prstGeom>
                <a:ln w="28575">
                  <a:solidFill>
                    <a:srgbClr val="C61065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1600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58" name="타원 157">
                  <a:extLst>
                    <a:ext uri="{FF2B5EF4-FFF2-40B4-BE49-F238E27FC236}">
                      <a16:creationId xmlns:a16="http://schemas.microsoft.com/office/drawing/2014/main" id="{26178C61-BA85-4701-AEAF-DDA4D37A71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6449" y="3760117"/>
                  <a:ext cx="443345" cy="443345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rgbClr val="C61065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타원 158">
                  <a:extLst>
                    <a:ext uri="{FF2B5EF4-FFF2-40B4-BE49-F238E27FC236}">
                      <a16:creationId xmlns:a16="http://schemas.microsoft.com/office/drawing/2014/main" xmlns="" id="{F9A785F9-7FC9-45F1-895B-A34C63EC7689}"/>
                    </a:ext>
                  </a:extLst>
                </p:cNvPr>
                <p:cNvSpPr/>
                <p:nvPr/>
              </p:nvSpPr>
              <p:spPr>
                <a:xfrm>
                  <a:off x="1846449" y="4512197"/>
                  <a:ext cx="443345" cy="443345"/>
                </a:xfrm>
                <a:prstGeom prst="ellipse">
                  <a:avLst/>
                </a:prstGeom>
                <a:ln w="28575">
                  <a:solidFill>
                    <a:srgbClr val="C61065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1600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59" name="타원 158">
                  <a:extLst>
                    <a:ext uri="{FF2B5EF4-FFF2-40B4-BE49-F238E27FC236}">
                      <a16:creationId xmlns:a16="http://schemas.microsoft.com/office/drawing/2014/main" id="{F9A785F9-7FC9-45F1-895B-A34C63EC76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6449" y="4512197"/>
                  <a:ext cx="443345" cy="443345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>
                  <a:solidFill>
                    <a:srgbClr val="C61065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타원 159">
                  <a:extLst>
                    <a:ext uri="{FF2B5EF4-FFF2-40B4-BE49-F238E27FC236}">
                      <a16:creationId xmlns:a16="http://schemas.microsoft.com/office/drawing/2014/main" xmlns="" id="{C3B84D35-3585-4D71-84FA-144A27DFC5E2}"/>
                    </a:ext>
                  </a:extLst>
                </p:cNvPr>
                <p:cNvSpPr/>
                <p:nvPr/>
              </p:nvSpPr>
              <p:spPr>
                <a:xfrm>
                  <a:off x="3413827" y="3760116"/>
                  <a:ext cx="443345" cy="443345"/>
                </a:xfrm>
                <a:prstGeom prst="ellipse">
                  <a:avLst/>
                </a:prstGeom>
                <a:ln w="28575">
                  <a:solidFill>
                    <a:srgbClr val="C61065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1600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60" name="타원 159">
                  <a:extLst>
                    <a:ext uri="{FF2B5EF4-FFF2-40B4-BE49-F238E27FC236}">
                      <a16:creationId xmlns:a16="http://schemas.microsoft.com/office/drawing/2014/main" id="{C3B84D35-3585-4D71-84FA-144A27DFC5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3827" y="3760116"/>
                  <a:ext cx="443345" cy="443345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8575">
                  <a:solidFill>
                    <a:srgbClr val="C61065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1" name="직선 화살표 연결선 160">
              <a:extLst>
                <a:ext uri="{FF2B5EF4-FFF2-40B4-BE49-F238E27FC236}">
                  <a16:creationId xmlns:a16="http://schemas.microsoft.com/office/drawing/2014/main" xmlns="" id="{53B845DD-09AA-4A79-80F8-51E2E30B7A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9794" y="3981789"/>
              <a:ext cx="1124033" cy="1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1">
              <a:extLst>
                <a:ext uri="{FF2B5EF4-FFF2-40B4-BE49-F238E27FC236}">
                  <a16:creationId xmlns:a16="http://schemas.microsoft.com/office/drawing/2014/main" xmlns="" id="{D096F89D-6E95-416F-B07D-68829F628C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9794" y="3981789"/>
              <a:ext cx="1124033" cy="752081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xmlns="" id="{98B0E0ED-F1D6-4EBC-9A7C-488BE591BA8A}"/>
                    </a:ext>
                  </a:extLst>
                </p:cNvPr>
                <p:cNvSpPr/>
                <p:nvPr/>
              </p:nvSpPr>
              <p:spPr>
                <a:xfrm>
                  <a:off x="2628832" y="3609132"/>
                  <a:ext cx="44595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600" i="1" baseline="-25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98B0E0ED-F1D6-4EBC-9A7C-488BE591BA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8832" y="3609132"/>
                  <a:ext cx="445956" cy="338554"/>
                </a:xfrm>
                <a:prstGeom prst="rect">
                  <a:avLst/>
                </a:prstGeom>
                <a:blipFill>
                  <a:blip r:embed="rId10"/>
                  <a:stretch>
                    <a:fillRect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직사각형 163">
                  <a:extLst>
                    <a:ext uri="{FF2B5EF4-FFF2-40B4-BE49-F238E27FC236}">
                      <a16:creationId xmlns:a16="http://schemas.microsoft.com/office/drawing/2014/main" xmlns="" id="{DE46091C-CD58-4DE7-9865-B161BB2CC650}"/>
                    </a:ext>
                  </a:extLst>
                </p:cNvPr>
                <p:cNvSpPr/>
                <p:nvPr/>
              </p:nvSpPr>
              <p:spPr>
                <a:xfrm>
                  <a:off x="2628832" y="4391935"/>
                  <a:ext cx="44595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600" b="0" i="1" baseline="-2500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64" name="직사각형 163">
                  <a:extLst>
                    <a:ext uri="{FF2B5EF4-FFF2-40B4-BE49-F238E27FC236}">
                      <a16:creationId xmlns:a16="http://schemas.microsoft.com/office/drawing/2014/main" id="{DE46091C-CD58-4DE7-9865-B161BB2CC6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8832" y="4391935"/>
                  <a:ext cx="445956" cy="338554"/>
                </a:xfrm>
                <a:prstGeom prst="rect">
                  <a:avLst/>
                </a:prstGeom>
                <a:blipFill>
                  <a:blip r:embed="rId11"/>
                  <a:stretch>
                    <a:fillRect b="-195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타원 164">
                  <a:extLst>
                    <a:ext uri="{FF2B5EF4-FFF2-40B4-BE49-F238E27FC236}">
                      <a16:creationId xmlns:a16="http://schemas.microsoft.com/office/drawing/2014/main" xmlns="" id="{5565C4B9-E1A4-4E2A-B57D-5DA258767118}"/>
                    </a:ext>
                  </a:extLst>
                </p:cNvPr>
                <p:cNvSpPr/>
                <p:nvPr/>
              </p:nvSpPr>
              <p:spPr>
                <a:xfrm>
                  <a:off x="4981205" y="3760115"/>
                  <a:ext cx="443345" cy="443345"/>
                </a:xfrm>
                <a:prstGeom prst="ellipse">
                  <a:avLst/>
                </a:prstGeom>
                <a:ln w="28575">
                  <a:solidFill>
                    <a:srgbClr val="C61065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1600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65" name="타원 164">
                  <a:extLst>
                    <a:ext uri="{FF2B5EF4-FFF2-40B4-BE49-F238E27FC236}">
                      <a16:creationId xmlns:a16="http://schemas.microsoft.com/office/drawing/2014/main" id="{5565C4B9-E1A4-4E2A-B57D-5DA2587671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1205" y="3760115"/>
                  <a:ext cx="443345" cy="443345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28575">
                  <a:solidFill>
                    <a:srgbClr val="C61065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6" name="직선 화살표 연결선 165">
              <a:extLst>
                <a:ext uri="{FF2B5EF4-FFF2-40B4-BE49-F238E27FC236}">
                  <a16:creationId xmlns:a16="http://schemas.microsoft.com/office/drawing/2014/main" xmlns="" id="{8E74DDC5-636B-46EC-BF76-35164E9D36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7172" y="3981788"/>
              <a:ext cx="1124033" cy="1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xmlns="" id="{21AC1D5E-BEE3-4654-BDDB-080A08F3A078}"/>
                    </a:ext>
                  </a:extLst>
                </p:cNvPr>
                <p:cNvSpPr/>
                <p:nvPr/>
              </p:nvSpPr>
              <p:spPr>
                <a:xfrm>
                  <a:off x="4196210" y="3609131"/>
                  <a:ext cx="44595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600" b="0" i="1" baseline="-2500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21AC1D5E-BEE3-4654-BDDB-080A08F3A0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6210" y="3609131"/>
                  <a:ext cx="445956" cy="338554"/>
                </a:xfrm>
                <a:prstGeom prst="rect">
                  <a:avLst/>
                </a:prstGeom>
                <a:blipFill>
                  <a:blip r:embed="rId13"/>
                  <a:stretch>
                    <a:fillRect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8" name="직선 화살표 연결선 167">
              <a:extLst>
                <a:ext uri="{FF2B5EF4-FFF2-40B4-BE49-F238E27FC236}">
                  <a16:creationId xmlns:a16="http://schemas.microsoft.com/office/drawing/2014/main" xmlns="" id="{6EA6CE89-79FC-40D1-8246-0C123B14A782}"/>
                </a:ext>
              </a:extLst>
            </p:cNvPr>
            <p:cNvCxnSpPr>
              <a:cxnSpLocks/>
              <a:stCxn id="165" idx="6"/>
            </p:cNvCxnSpPr>
            <p:nvPr/>
          </p:nvCxnSpPr>
          <p:spPr>
            <a:xfrm flipV="1">
              <a:off x="5424550" y="3979378"/>
              <a:ext cx="1124033" cy="241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직사각형 168">
                  <a:extLst>
                    <a:ext uri="{FF2B5EF4-FFF2-40B4-BE49-F238E27FC236}">
                      <a16:creationId xmlns:a16="http://schemas.microsoft.com/office/drawing/2014/main" xmlns="" id="{A27D797C-6099-4082-85A4-6389DB3C1BB8}"/>
                    </a:ext>
                  </a:extLst>
                </p:cNvPr>
                <p:cNvSpPr/>
                <p:nvPr/>
              </p:nvSpPr>
              <p:spPr>
                <a:xfrm>
                  <a:off x="5763588" y="3606719"/>
                  <a:ext cx="44595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600" b="0" i="1" baseline="-2500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69" name="직사각형 168">
                  <a:extLst>
                    <a:ext uri="{FF2B5EF4-FFF2-40B4-BE49-F238E27FC236}">
                      <a16:creationId xmlns:a16="http://schemas.microsoft.com/office/drawing/2014/main" id="{A27D797C-6099-4082-85A4-6389DB3C1BB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3588" y="3606719"/>
                  <a:ext cx="445956" cy="338554"/>
                </a:xfrm>
                <a:prstGeom prst="rect">
                  <a:avLst/>
                </a:prstGeom>
                <a:blipFill>
                  <a:blip r:embed="rId14"/>
                  <a:stretch>
                    <a:fillRect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06671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122464"/>
            <a:ext cx="8801100" cy="658268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3200" b="1" dirty="0"/>
              <a:t>3.3. Uniform Cost Search</a:t>
            </a:r>
            <a:endParaRPr lang="ko-KR" altLang="en-US" sz="32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1062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689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Back-tracking </a:t>
            </a:r>
            <a:r>
              <a:rPr lang="ko-KR" altLang="en-US" sz="2800" dirty="0"/>
              <a:t>및 </a:t>
            </a:r>
            <a:r>
              <a:rPr lang="en-US" altLang="ko-KR" sz="2800" dirty="0"/>
              <a:t>Dynamic Programming</a:t>
            </a:r>
            <a:r>
              <a:rPr lang="ko-KR" altLang="en-US" sz="2800" dirty="0"/>
              <a:t>의 한계</a:t>
            </a:r>
          </a:p>
        </p:txBody>
      </p:sp>
      <p:sp>
        <p:nvSpPr>
          <p:cNvPr id="45" name="내용 개체 틀 4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Acyclic </a:t>
            </a:r>
            <a:r>
              <a:rPr lang="ko-KR" altLang="en-US" dirty="0"/>
              <a:t>그래프에만 적용 가능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. Line number search</a:t>
            </a:r>
            <a:r>
              <a:rPr lang="ko-KR" altLang="en-US" dirty="0"/>
              <a:t>에 </a:t>
            </a:r>
            <a:r>
              <a:rPr lang="en-US" altLang="ko-KR" dirty="0"/>
              <a:t>back-tracking </a:t>
            </a:r>
            <a:r>
              <a:rPr lang="ko-KR" altLang="en-US" dirty="0"/>
              <a:t>적용 시 비정상</a:t>
            </a:r>
            <a:endParaRPr lang="en-US" altLang="ko-KR" dirty="0"/>
          </a:p>
          <a:p>
            <a:pPr lvl="1"/>
            <a:r>
              <a:rPr lang="ko-KR" altLang="en-US" dirty="0"/>
              <a:t>참고로 기본 </a:t>
            </a:r>
            <a:r>
              <a:rPr lang="en-US" altLang="ko-KR" dirty="0"/>
              <a:t>DP</a:t>
            </a:r>
            <a:r>
              <a:rPr lang="ko-KR" altLang="en-US" dirty="0"/>
              <a:t>를 응용한 </a:t>
            </a:r>
            <a:r>
              <a:rPr lang="en-US" altLang="ko-KR" dirty="0"/>
              <a:t>Bellman-Ford </a:t>
            </a:r>
            <a:r>
              <a:rPr lang="ko-KR" altLang="en-US" dirty="0"/>
              <a:t>알고리즘은 이 문제를 해결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현재 </a:t>
            </a:r>
            <a:r>
              <a:rPr lang="en-US" altLang="ko-KR" dirty="0"/>
              <a:t>S-&gt;A-&gt;G </a:t>
            </a:r>
            <a:r>
              <a:rPr lang="ko-KR" altLang="en-US" dirty="0"/>
              <a:t>라는 </a:t>
            </a:r>
            <a:r>
              <a:rPr lang="en-US" altLang="ko-KR" dirty="0"/>
              <a:t>cost 19 </a:t>
            </a:r>
            <a:r>
              <a:rPr lang="ko-KR" altLang="en-US" dirty="0"/>
              <a:t>경로를 찾은 상황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b="1" dirty="0"/>
              <a:t>Q. </a:t>
            </a:r>
            <a:r>
              <a:rPr lang="ko-KR" altLang="en-US" b="1" dirty="0"/>
              <a:t>현재 상황에서 </a:t>
            </a:r>
            <a:r>
              <a:rPr lang="en-US" altLang="ko-KR" b="1" dirty="0"/>
              <a:t>S-&gt;B action</a:t>
            </a:r>
            <a:r>
              <a:rPr lang="ko-KR" altLang="en-US" b="1" dirty="0"/>
              <a:t>에 대해서도 고려해 봐야 할까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315325" y="327704"/>
            <a:ext cx="681717" cy="365125"/>
          </a:xfrm>
        </p:spPr>
        <p:txBody>
          <a:bodyPr/>
          <a:lstStyle/>
          <a:p>
            <a:fld id="{45151BA5-DD4E-45F3-9934-A245C26DFF4E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99" name="타원 98"/>
          <p:cNvSpPr/>
          <p:nvPr/>
        </p:nvSpPr>
        <p:spPr>
          <a:xfrm>
            <a:off x="2446422" y="4200519"/>
            <a:ext cx="775063" cy="77506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100" name="타원 99"/>
          <p:cNvSpPr/>
          <p:nvPr/>
        </p:nvSpPr>
        <p:spPr>
          <a:xfrm>
            <a:off x="4051810" y="3585061"/>
            <a:ext cx="775063" cy="775063"/>
          </a:xfrm>
          <a:prstGeom prst="ellips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01" name="타원 100"/>
          <p:cNvSpPr/>
          <p:nvPr/>
        </p:nvSpPr>
        <p:spPr>
          <a:xfrm>
            <a:off x="5657048" y="4259602"/>
            <a:ext cx="775063" cy="77506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ko-KR" altLang="en-US" dirty="0"/>
          </a:p>
        </p:txBody>
      </p:sp>
      <p:cxnSp>
        <p:nvCxnSpPr>
          <p:cNvPr id="102" name="직선 화살표 연결선 101"/>
          <p:cNvCxnSpPr>
            <a:stCxn id="99" idx="6"/>
            <a:endCxn id="100" idx="2"/>
          </p:cNvCxnSpPr>
          <p:nvPr/>
        </p:nvCxnSpPr>
        <p:spPr>
          <a:xfrm flipV="1">
            <a:off x="3221485" y="3972593"/>
            <a:ext cx="830325" cy="615458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100" idx="6"/>
            <a:endCxn id="101" idx="2"/>
          </p:cNvCxnSpPr>
          <p:nvPr/>
        </p:nvCxnSpPr>
        <p:spPr>
          <a:xfrm>
            <a:off x="4826873" y="3972593"/>
            <a:ext cx="830175" cy="674541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3307140" y="376785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5137340" y="378610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3307140" y="500100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</a:t>
            </a:r>
            <a:endParaRPr lang="ko-KR" altLang="en-US" dirty="0"/>
          </a:p>
        </p:txBody>
      </p:sp>
      <p:cxnSp>
        <p:nvCxnSpPr>
          <p:cNvPr id="107" name="직선 화살표 연결선 106"/>
          <p:cNvCxnSpPr>
            <a:stCxn id="99" idx="6"/>
            <a:endCxn id="108" idx="2"/>
          </p:cNvCxnSpPr>
          <p:nvPr/>
        </p:nvCxnSpPr>
        <p:spPr>
          <a:xfrm>
            <a:off x="3221485" y="4588051"/>
            <a:ext cx="830250" cy="600875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/>
          <p:cNvSpPr/>
          <p:nvPr/>
        </p:nvSpPr>
        <p:spPr>
          <a:xfrm>
            <a:off x="4051735" y="4801394"/>
            <a:ext cx="775063" cy="775063"/>
          </a:xfrm>
          <a:prstGeom prst="ellips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cxnSp>
        <p:nvCxnSpPr>
          <p:cNvPr id="109" name="직선 화살표 연결선 108"/>
          <p:cNvCxnSpPr>
            <a:stCxn id="108" idx="6"/>
            <a:endCxn id="101" idx="2"/>
          </p:cNvCxnSpPr>
          <p:nvPr/>
        </p:nvCxnSpPr>
        <p:spPr>
          <a:xfrm flipV="1">
            <a:off x="4826798" y="4647134"/>
            <a:ext cx="830250" cy="541792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5147760" y="5001003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8872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Uniform Cost Search (UCS)</a:t>
            </a:r>
            <a:r>
              <a:rPr lang="ko-KR" altLang="en-US" dirty="0"/>
              <a:t>의 목적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u="sng" dirty="0">
                <a:solidFill>
                  <a:srgbClr val="0070C0"/>
                </a:solidFill>
              </a:rPr>
              <a:t>Cost</a:t>
            </a:r>
            <a:r>
              <a:rPr lang="ko-KR" altLang="en-US" u="sng" dirty="0">
                <a:solidFill>
                  <a:srgbClr val="0070C0"/>
                </a:solidFill>
              </a:rPr>
              <a:t>가 낮은 것</a:t>
            </a:r>
            <a:r>
              <a:rPr lang="ko-KR" altLang="en-US" dirty="0">
                <a:solidFill>
                  <a:srgbClr val="0070C0"/>
                </a:solidFill>
              </a:rPr>
              <a:t>부터 고려해보자</a:t>
            </a:r>
            <a:endParaRPr lang="en-US" altLang="ko-KR" b="1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아래 예제에서의 </a:t>
            </a:r>
            <a:r>
              <a:rPr lang="en-US" altLang="ko-KR" dirty="0"/>
              <a:t>A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이를 통해 </a:t>
            </a:r>
            <a:r>
              <a:rPr lang="ko-KR" altLang="en-US" dirty="0">
                <a:solidFill>
                  <a:srgbClr val="0070C0"/>
                </a:solidFill>
              </a:rPr>
              <a:t>탐색 시간</a:t>
            </a:r>
            <a:r>
              <a:rPr lang="ko-KR" altLang="en-US" dirty="0"/>
              <a:t>을 줄일 수 있음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2699873" y="3943760"/>
            <a:ext cx="1468638" cy="592333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B</a:t>
            </a:r>
            <a:endParaRPr lang="ko-KR" altLang="en-US" sz="2400" dirty="0"/>
          </a:p>
        </p:txBody>
      </p:sp>
      <p:sp>
        <p:nvSpPr>
          <p:cNvPr id="7" name="타원 6"/>
          <p:cNvSpPr/>
          <p:nvPr/>
        </p:nvSpPr>
        <p:spPr>
          <a:xfrm>
            <a:off x="2734534" y="2971183"/>
            <a:ext cx="1399316" cy="592333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A</a:t>
            </a:r>
            <a:endParaRPr lang="ko-KR" altLang="en-US" sz="2400" dirty="0"/>
          </a:p>
        </p:txBody>
      </p:sp>
      <p:cxnSp>
        <p:nvCxnSpPr>
          <p:cNvPr id="8" name="직선 화살표 연결선 7"/>
          <p:cNvCxnSpPr>
            <a:endCxn id="6" idx="2"/>
          </p:cNvCxnSpPr>
          <p:nvPr/>
        </p:nvCxnSpPr>
        <p:spPr>
          <a:xfrm>
            <a:off x="1438079" y="3880357"/>
            <a:ext cx="1261794" cy="35957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endCxn id="7" idx="2"/>
          </p:cNvCxnSpPr>
          <p:nvPr/>
        </p:nvCxnSpPr>
        <p:spPr>
          <a:xfrm flipV="1">
            <a:off x="1438079" y="3267350"/>
            <a:ext cx="1296455" cy="24680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46192" y="2467864"/>
            <a:ext cx="249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여기까지 오는 </a:t>
            </a:r>
            <a:r>
              <a:rPr lang="en-US" altLang="ko-KR" dirty="0"/>
              <a:t>cost 10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52500" y="351415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065228" y="4598290"/>
            <a:ext cx="249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여기까지 오는 </a:t>
            </a:r>
            <a:r>
              <a:rPr lang="en-US" altLang="ko-KR" dirty="0"/>
              <a:t>cost 20</a:t>
            </a:r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5577330" y="2658902"/>
            <a:ext cx="1399316" cy="592333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C</a:t>
            </a:r>
            <a:endParaRPr lang="ko-KR" altLang="en-US" sz="2400" dirty="0"/>
          </a:p>
        </p:txBody>
      </p:sp>
      <p:cxnSp>
        <p:nvCxnSpPr>
          <p:cNvPr id="21" name="직선 화살표 연결선 20"/>
          <p:cNvCxnSpPr>
            <a:stCxn id="7" idx="7"/>
            <a:endCxn id="20" idx="2"/>
          </p:cNvCxnSpPr>
          <p:nvPr/>
        </p:nvCxnSpPr>
        <p:spPr>
          <a:xfrm flipV="1">
            <a:off x="3928925" y="2955069"/>
            <a:ext cx="1648405" cy="10285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5577330" y="3645241"/>
            <a:ext cx="1399316" cy="592333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G</a:t>
            </a:r>
            <a:endParaRPr lang="ko-KR" altLang="en-US" sz="2400" dirty="0"/>
          </a:p>
        </p:txBody>
      </p:sp>
      <p:cxnSp>
        <p:nvCxnSpPr>
          <p:cNvPr id="23" name="직선 화살표 연결선 22"/>
          <p:cNvCxnSpPr>
            <a:stCxn id="7" idx="6"/>
            <a:endCxn id="22" idx="2"/>
          </p:cNvCxnSpPr>
          <p:nvPr/>
        </p:nvCxnSpPr>
        <p:spPr>
          <a:xfrm>
            <a:off x="4133850" y="3267350"/>
            <a:ext cx="1443480" cy="67405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753127" y="320286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9</a:t>
            </a:r>
            <a:endParaRPr lang="ko-KR" alt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5028248" y="26116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4</a:t>
            </a:r>
            <a:endParaRPr lang="ko-KR" altLang="en-US" sz="2400" dirty="0"/>
          </a:p>
        </p:txBody>
      </p:sp>
      <p:cxnSp>
        <p:nvCxnSpPr>
          <p:cNvPr id="38" name="직선 화살표 연결선 37"/>
          <p:cNvCxnSpPr>
            <a:stCxn id="6" idx="6"/>
            <a:endCxn id="22" idx="2"/>
          </p:cNvCxnSpPr>
          <p:nvPr/>
        </p:nvCxnSpPr>
        <p:spPr>
          <a:xfrm flipV="1">
            <a:off x="4168511" y="3941408"/>
            <a:ext cx="1408819" cy="29851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596145" y="41606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3</a:t>
            </a:r>
            <a:endParaRPr lang="ko-KR" altLang="en-US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6172272" y="1899725"/>
            <a:ext cx="1755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</a:t>
            </a:r>
            <a:r>
              <a:rPr lang="ko-KR" altLang="en-US" dirty="0"/>
              <a:t>를 거쳐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14</a:t>
            </a:r>
            <a:r>
              <a:rPr lang="ko-KR" altLang="en-US" dirty="0"/>
              <a:t>로 도달 가능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276988" y="4346582"/>
            <a:ext cx="1755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</a:t>
            </a:r>
            <a:r>
              <a:rPr lang="ko-KR" altLang="en-US" dirty="0"/>
              <a:t>를 거쳐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19</a:t>
            </a:r>
            <a:r>
              <a:rPr lang="ko-KR" altLang="en-US" dirty="0"/>
              <a:t>로 도달 가능</a:t>
            </a:r>
          </a:p>
        </p:txBody>
      </p: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46192" y="5235352"/>
            <a:ext cx="69548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B</a:t>
            </a:r>
            <a:r>
              <a:rPr lang="ko-KR" altLang="en-US" dirty="0"/>
              <a:t>의 </a:t>
            </a:r>
            <a:r>
              <a:rPr lang="en-US" altLang="ko-KR" dirty="0"/>
              <a:t>cost(20)</a:t>
            </a:r>
            <a:r>
              <a:rPr lang="ko-KR" altLang="en-US" dirty="0"/>
              <a:t>가 </a:t>
            </a:r>
            <a:r>
              <a:rPr lang="en-US" altLang="ko-KR" dirty="0"/>
              <a:t>G</a:t>
            </a:r>
            <a:r>
              <a:rPr lang="ko-KR" altLang="en-US" dirty="0"/>
              <a:t>의 </a:t>
            </a:r>
            <a:r>
              <a:rPr lang="en-US" altLang="ko-KR" dirty="0"/>
              <a:t>cost(19)</a:t>
            </a:r>
            <a:r>
              <a:rPr lang="ko-KR" altLang="en-US" dirty="0"/>
              <a:t>보다 높으므로 고려 할 필요 없음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0790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UCS</a:t>
            </a:r>
            <a:r>
              <a:rPr lang="ko-KR" altLang="en-US" dirty="0"/>
              <a:t>의 가정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action</a:t>
            </a:r>
            <a:r>
              <a:rPr lang="ko-KR" altLang="en-US" dirty="0"/>
              <a:t>의 비용이 </a:t>
            </a:r>
            <a:r>
              <a:rPr lang="ko-KR" altLang="en-US" dirty="0">
                <a:solidFill>
                  <a:srgbClr val="C00000"/>
                </a:solidFill>
              </a:rPr>
              <a:t>음수</a:t>
            </a:r>
            <a:r>
              <a:rPr lang="ko-KR" altLang="en-US" dirty="0"/>
              <a:t>가 아님</a:t>
            </a:r>
            <a:r>
              <a:rPr lang="en-US" altLang="ko-KR" dirty="0"/>
              <a:t>: cost(s, a) </a:t>
            </a:r>
            <a:r>
              <a:rPr lang="ko-KR" altLang="en-US" dirty="0"/>
              <a:t>≥</a:t>
            </a:r>
            <a:r>
              <a:rPr lang="en-US" altLang="ko-KR" dirty="0"/>
              <a:t> 0</a:t>
            </a:r>
          </a:p>
          <a:p>
            <a:pPr lvl="1"/>
            <a:r>
              <a:rPr lang="ko-KR" altLang="en-US" dirty="0"/>
              <a:t>즉 현재까지 찾은 </a:t>
            </a:r>
            <a:r>
              <a:rPr lang="en-US" altLang="ko-KR" dirty="0"/>
              <a:t>solution</a:t>
            </a:r>
            <a:r>
              <a:rPr lang="ko-KR" altLang="en-US" dirty="0"/>
              <a:t>에서 </a:t>
            </a:r>
            <a:r>
              <a:rPr lang="en-US" altLang="ko-KR" dirty="0"/>
              <a:t>action</a:t>
            </a:r>
            <a:r>
              <a:rPr lang="ko-KR" altLang="en-US" dirty="0"/>
              <a:t>을 취했을 때 </a:t>
            </a:r>
            <a:r>
              <a:rPr lang="en-US" altLang="ko-KR" dirty="0"/>
              <a:t>solution</a:t>
            </a:r>
            <a:r>
              <a:rPr lang="ko-KR" altLang="en-US" dirty="0"/>
              <a:t>의 비용이 감소 할 수 없음</a:t>
            </a:r>
            <a:endParaRPr lang="en-US" altLang="ko-KR" dirty="0"/>
          </a:p>
          <a:p>
            <a:r>
              <a:rPr lang="ko-KR" altLang="en-US" dirty="0"/>
              <a:t>왜 위와 같은 가정이 필요할까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26</a:t>
            </a:fld>
            <a:endParaRPr lang="ko-KR" altLang="en-US" dirty="0"/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4753127" y="5536670"/>
            <a:ext cx="20310" cy="4512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542570" y="6011713"/>
            <a:ext cx="262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3</a:t>
            </a:r>
            <a:r>
              <a:rPr lang="ko-KR" altLang="en-US" dirty="0">
                <a:solidFill>
                  <a:srgbClr val="C00000"/>
                </a:solidFill>
              </a:rPr>
              <a:t>이 아니라 </a:t>
            </a:r>
            <a:r>
              <a:rPr lang="en-US" altLang="ko-KR" dirty="0">
                <a:solidFill>
                  <a:srgbClr val="C00000"/>
                </a:solidFill>
              </a:rPr>
              <a:t>-10 </a:t>
            </a:r>
            <a:r>
              <a:rPr lang="ko-KR" altLang="en-US" dirty="0">
                <a:solidFill>
                  <a:srgbClr val="C00000"/>
                </a:solidFill>
              </a:rPr>
              <a:t>이라면</a:t>
            </a:r>
            <a:r>
              <a:rPr lang="en-US" altLang="ko-KR" dirty="0">
                <a:solidFill>
                  <a:srgbClr val="C00000"/>
                </a:solidFill>
              </a:rPr>
              <a:t>?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2699873" y="4835860"/>
            <a:ext cx="1468638" cy="592333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B</a:t>
            </a:r>
            <a:endParaRPr lang="ko-KR" altLang="en-US" sz="2400" dirty="0"/>
          </a:p>
        </p:txBody>
      </p:sp>
      <p:sp>
        <p:nvSpPr>
          <p:cNvPr id="43" name="타원 42"/>
          <p:cNvSpPr/>
          <p:nvPr/>
        </p:nvSpPr>
        <p:spPr>
          <a:xfrm>
            <a:off x="2734534" y="3863283"/>
            <a:ext cx="1399316" cy="592333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A</a:t>
            </a:r>
            <a:endParaRPr lang="ko-KR" altLang="en-US" sz="2400" dirty="0"/>
          </a:p>
        </p:txBody>
      </p:sp>
      <p:cxnSp>
        <p:nvCxnSpPr>
          <p:cNvPr id="44" name="직선 화살표 연결선 43"/>
          <p:cNvCxnSpPr>
            <a:endCxn id="42" idx="2"/>
          </p:cNvCxnSpPr>
          <p:nvPr/>
        </p:nvCxnSpPr>
        <p:spPr>
          <a:xfrm>
            <a:off x="1438079" y="4772457"/>
            <a:ext cx="1261794" cy="35957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endCxn id="43" idx="2"/>
          </p:cNvCxnSpPr>
          <p:nvPr/>
        </p:nvCxnSpPr>
        <p:spPr>
          <a:xfrm flipV="1">
            <a:off x="1438079" y="4159450"/>
            <a:ext cx="1296455" cy="24680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046192" y="3359964"/>
            <a:ext cx="249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여기까지 오는 </a:t>
            </a:r>
            <a:r>
              <a:rPr lang="en-US" altLang="ko-KR" dirty="0"/>
              <a:t>cost 10</a:t>
            </a:r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52500" y="440625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065228" y="5490390"/>
            <a:ext cx="249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여기까지 오는 </a:t>
            </a:r>
            <a:r>
              <a:rPr lang="en-US" altLang="ko-KR" dirty="0"/>
              <a:t>cost 20</a:t>
            </a:r>
            <a:endParaRPr lang="ko-KR" altLang="en-US" dirty="0"/>
          </a:p>
        </p:txBody>
      </p:sp>
      <p:sp>
        <p:nvSpPr>
          <p:cNvPr id="49" name="타원 48"/>
          <p:cNvSpPr/>
          <p:nvPr/>
        </p:nvSpPr>
        <p:spPr>
          <a:xfrm>
            <a:off x="5577330" y="3551002"/>
            <a:ext cx="1399316" cy="592333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C</a:t>
            </a:r>
            <a:endParaRPr lang="ko-KR" altLang="en-US" sz="2400" dirty="0"/>
          </a:p>
        </p:txBody>
      </p:sp>
      <p:cxnSp>
        <p:nvCxnSpPr>
          <p:cNvPr id="50" name="직선 화살표 연결선 49"/>
          <p:cNvCxnSpPr>
            <a:stCxn id="43" idx="7"/>
            <a:endCxn id="49" idx="2"/>
          </p:cNvCxnSpPr>
          <p:nvPr/>
        </p:nvCxnSpPr>
        <p:spPr>
          <a:xfrm flipV="1">
            <a:off x="3928925" y="3847169"/>
            <a:ext cx="1648405" cy="10285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/>
          <p:cNvSpPr/>
          <p:nvPr/>
        </p:nvSpPr>
        <p:spPr>
          <a:xfrm>
            <a:off x="5577330" y="4537341"/>
            <a:ext cx="1399316" cy="592333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G</a:t>
            </a:r>
            <a:endParaRPr lang="ko-KR" altLang="en-US" sz="2400" dirty="0"/>
          </a:p>
        </p:txBody>
      </p:sp>
      <p:cxnSp>
        <p:nvCxnSpPr>
          <p:cNvPr id="52" name="직선 화살표 연결선 51"/>
          <p:cNvCxnSpPr>
            <a:stCxn id="43" idx="6"/>
            <a:endCxn id="51" idx="2"/>
          </p:cNvCxnSpPr>
          <p:nvPr/>
        </p:nvCxnSpPr>
        <p:spPr>
          <a:xfrm>
            <a:off x="4133850" y="4159450"/>
            <a:ext cx="1443480" cy="67405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753127" y="409496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9</a:t>
            </a:r>
            <a:endParaRPr lang="ko-KR" altLang="en-US" sz="2400" dirty="0"/>
          </a:p>
        </p:txBody>
      </p:sp>
      <p:sp>
        <p:nvSpPr>
          <p:cNvPr id="54" name="TextBox 53"/>
          <p:cNvSpPr txBox="1"/>
          <p:nvPr/>
        </p:nvSpPr>
        <p:spPr>
          <a:xfrm>
            <a:off x="5028248" y="35037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4</a:t>
            </a:r>
            <a:endParaRPr lang="ko-KR" altLang="en-US" sz="2400" dirty="0"/>
          </a:p>
        </p:txBody>
      </p:sp>
      <p:cxnSp>
        <p:nvCxnSpPr>
          <p:cNvPr id="55" name="직선 화살표 연결선 54"/>
          <p:cNvCxnSpPr>
            <a:stCxn id="42" idx="6"/>
            <a:endCxn id="51" idx="2"/>
          </p:cNvCxnSpPr>
          <p:nvPr/>
        </p:nvCxnSpPr>
        <p:spPr>
          <a:xfrm flipV="1">
            <a:off x="4168511" y="4833508"/>
            <a:ext cx="1408819" cy="29851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596145" y="50527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3</a:t>
            </a:r>
            <a:endParaRPr lang="ko-KR" altLang="en-US" sz="2400" dirty="0"/>
          </a:p>
        </p:txBody>
      </p:sp>
      <p:sp>
        <p:nvSpPr>
          <p:cNvPr id="57" name="TextBox 56"/>
          <p:cNvSpPr txBox="1"/>
          <p:nvPr/>
        </p:nvSpPr>
        <p:spPr>
          <a:xfrm>
            <a:off x="6172272" y="2791825"/>
            <a:ext cx="1755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</a:t>
            </a:r>
            <a:r>
              <a:rPr lang="ko-KR" altLang="en-US" dirty="0"/>
              <a:t>를 거쳐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14</a:t>
            </a:r>
            <a:r>
              <a:rPr lang="ko-KR" altLang="en-US" dirty="0"/>
              <a:t>로 도달 가능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276988" y="5238682"/>
            <a:ext cx="1755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</a:t>
            </a:r>
            <a:r>
              <a:rPr lang="ko-KR" altLang="en-US" dirty="0"/>
              <a:t>를 거쳐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19</a:t>
            </a:r>
            <a:r>
              <a:rPr lang="ko-KR" altLang="en-US" dirty="0"/>
              <a:t>로 도달 가능</a:t>
            </a:r>
          </a:p>
        </p:txBody>
      </p:sp>
    </p:spTree>
    <p:extLst>
      <p:ext uri="{BB962C8B-B14F-4D97-AF65-F5344CB8AC3E}">
        <p14:creationId xmlns:p14="http://schemas.microsoft.com/office/powerpoint/2010/main" val="3427501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제목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UCS </a:t>
            </a:r>
            <a:r>
              <a:rPr lang="ko-KR" altLang="en-US" dirty="0"/>
              <a:t>실행 예</a:t>
            </a:r>
          </a:p>
        </p:txBody>
      </p:sp>
      <p:sp>
        <p:nvSpPr>
          <p:cNvPr id="20" name="타원 19"/>
          <p:cNvSpPr/>
          <p:nvPr/>
        </p:nvSpPr>
        <p:spPr>
          <a:xfrm>
            <a:off x="6374791" y="4592321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B</a:t>
            </a:r>
            <a:endParaRPr lang="ko-KR" altLang="en-US" sz="2400" dirty="0"/>
          </a:p>
        </p:txBody>
      </p:sp>
      <p:sp>
        <p:nvSpPr>
          <p:cNvPr id="21" name="타원 20"/>
          <p:cNvSpPr/>
          <p:nvPr/>
        </p:nvSpPr>
        <p:spPr>
          <a:xfrm>
            <a:off x="6663188" y="3144050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A</a:t>
            </a:r>
            <a:endParaRPr lang="ko-KR" altLang="en-US" sz="2400" dirty="0"/>
          </a:p>
        </p:txBody>
      </p:sp>
      <p:cxnSp>
        <p:nvCxnSpPr>
          <p:cNvPr id="22" name="직선 화살표 연결선 21"/>
          <p:cNvCxnSpPr>
            <a:stCxn id="28" idx="5"/>
            <a:endCxn id="20" idx="2"/>
          </p:cNvCxnSpPr>
          <p:nvPr/>
        </p:nvCxnSpPr>
        <p:spPr>
          <a:xfrm>
            <a:off x="5747000" y="4234488"/>
            <a:ext cx="627791" cy="777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28" idx="6"/>
            <a:endCxn id="21" idx="2"/>
          </p:cNvCxnSpPr>
          <p:nvPr/>
        </p:nvCxnSpPr>
        <p:spPr>
          <a:xfrm flipV="1">
            <a:off x="5870004" y="3564013"/>
            <a:ext cx="793184" cy="373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8153976" y="3880983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G</a:t>
            </a:r>
            <a:endParaRPr lang="ko-KR" altLang="en-US" sz="2400" dirty="0"/>
          </a:p>
        </p:txBody>
      </p:sp>
      <p:cxnSp>
        <p:nvCxnSpPr>
          <p:cNvPr id="25" name="직선 화살표 연결선 24"/>
          <p:cNvCxnSpPr>
            <a:stCxn id="21" idx="6"/>
            <a:endCxn id="24" idx="1"/>
          </p:cNvCxnSpPr>
          <p:nvPr/>
        </p:nvCxnSpPr>
        <p:spPr>
          <a:xfrm>
            <a:off x="7503114" y="3564013"/>
            <a:ext cx="773866" cy="4399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20" idx="6"/>
            <a:endCxn id="24" idx="2"/>
          </p:cNvCxnSpPr>
          <p:nvPr/>
        </p:nvCxnSpPr>
        <p:spPr>
          <a:xfrm flipV="1">
            <a:off x="7214717" y="4300946"/>
            <a:ext cx="939259" cy="7113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522055" y="369164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9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030078" y="3517566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S</a:t>
            </a:r>
            <a:endParaRPr lang="ko-KR" altLang="en-US" sz="2400" dirty="0"/>
          </a:p>
        </p:txBody>
      </p:sp>
      <p:sp>
        <p:nvSpPr>
          <p:cNvPr id="29" name="TextBox 28"/>
          <p:cNvSpPr txBox="1"/>
          <p:nvPr/>
        </p:nvSpPr>
        <p:spPr>
          <a:xfrm>
            <a:off x="5757876" y="324283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10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524857" y="45534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20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189774" y="2633739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C</a:t>
            </a:r>
            <a:endParaRPr lang="ko-KR" altLang="en-US" sz="2400" dirty="0"/>
          </a:p>
        </p:txBody>
      </p:sp>
      <p:cxnSp>
        <p:nvCxnSpPr>
          <p:cNvPr id="32" name="직선 화살표 연결선 31"/>
          <p:cNvCxnSpPr>
            <a:stCxn id="21" idx="6"/>
            <a:endCxn id="31" idx="2"/>
          </p:cNvCxnSpPr>
          <p:nvPr/>
        </p:nvCxnSpPr>
        <p:spPr>
          <a:xfrm flipV="1">
            <a:off x="7503114" y="3053702"/>
            <a:ext cx="686660" cy="5103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549007" y="2847091"/>
            <a:ext cx="33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4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95943" y="1213768"/>
            <a:ext cx="198112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시작 단계</a:t>
            </a:r>
            <a:endParaRPr lang="en-US" altLang="ko-KR" sz="2000" b="1" dirty="0"/>
          </a:p>
          <a:p>
            <a:r>
              <a:rPr lang="en-US" altLang="ko-KR" sz="2000" dirty="0"/>
              <a:t>Frontier: [(S, </a:t>
            </a:r>
            <a:r>
              <a:rPr lang="en-US" altLang="ko-KR" sz="2000" dirty="0">
                <a:solidFill>
                  <a:srgbClr val="0070C0"/>
                </a:solidFill>
              </a:rPr>
              <a:t>0</a:t>
            </a:r>
            <a:r>
              <a:rPr lang="en-US" altLang="ko-KR" sz="2000" dirty="0"/>
              <a:t>)]</a:t>
            </a:r>
          </a:p>
          <a:p>
            <a:r>
              <a:rPr lang="en-US" altLang="ko-KR" sz="2000" dirty="0"/>
              <a:t>Explored: []</a:t>
            </a:r>
          </a:p>
          <a:p>
            <a:r>
              <a:rPr lang="en-US" altLang="ko-KR" sz="2000" dirty="0" err="1">
                <a:solidFill>
                  <a:srgbClr val="FF0000"/>
                </a:solidFill>
              </a:rPr>
              <a:t>Backpointer</a:t>
            </a:r>
            <a:r>
              <a:rPr lang="en-US" altLang="ko-KR" sz="2000" dirty="0">
                <a:solidFill>
                  <a:srgbClr val="FF0000"/>
                </a:solidFill>
              </a:rPr>
              <a:t>: {}</a:t>
            </a:r>
          </a:p>
        </p:txBody>
      </p:sp>
      <p:cxnSp>
        <p:nvCxnSpPr>
          <p:cNvPr id="39" name="구부러진 연결선 38"/>
          <p:cNvCxnSpPr>
            <a:stCxn id="21" idx="0"/>
            <a:endCxn id="28" idx="0"/>
          </p:cNvCxnSpPr>
          <p:nvPr/>
        </p:nvCxnSpPr>
        <p:spPr>
          <a:xfrm rot="16200000" flipH="1" flipV="1">
            <a:off x="6079838" y="2514253"/>
            <a:ext cx="373516" cy="1633110"/>
          </a:xfrm>
          <a:prstGeom prst="curvedConnector3">
            <a:avLst>
              <a:gd name="adj1" fmla="val -6120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769775" y="2410119"/>
            <a:ext cx="33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5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52799" y="1267167"/>
            <a:ext cx="5373225" cy="1118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altLang="ko-KR" sz="2000" i="1" dirty="0"/>
              <a:t>※ Frontier</a:t>
            </a:r>
            <a:r>
              <a:rPr lang="en-US" altLang="ko-KR" sz="2000" dirty="0"/>
              <a:t>: </a:t>
            </a:r>
            <a:r>
              <a:rPr lang="ko-KR" altLang="en-US" sz="2000" dirty="0"/>
              <a:t>현재 탐색 중인 상태들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/>
              <a:t>              (cost</a:t>
            </a:r>
            <a:r>
              <a:rPr lang="ko-KR" altLang="en-US" sz="2000" dirty="0"/>
              <a:t>를 기준으로 </a:t>
            </a:r>
            <a:r>
              <a:rPr lang="ko-KR" altLang="en-US" sz="2000" u="sng" dirty="0"/>
              <a:t>오름차순</a:t>
            </a:r>
            <a:r>
              <a:rPr lang="ko-KR" altLang="en-US" sz="2000" dirty="0"/>
              <a:t> 정렬</a:t>
            </a:r>
            <a:r>
              <a:rPr lang="en-US" altLang="ko-KR" sz="2000" dirty="0"/>
              <a:t>)</a:t>
            </a:r>
            <a:endParaRPr lang="en-US" altLang="ko-KR" sz="2000" i="1" dirty="0"/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altLang="ko-KR" sz="2000" i="1" dirty="0"/>
              <a:t>※ Explored</a:t>
            </a:r>
            <a:r>
              <a:rPr lang="en-US" altLang="ko-KR" sz="2000" dirty="0"/>
              <a:t>: </a:t>
            </a:r>
            <a:r>
              <a:rPr lang="ko-KR" altLang="en-US" sz="2000" dirty="0"/>
              <a:t>이미 최적의 경로를 찾은 상태들</a:t>
            </a:r>
            <a:endParaRPr lang="en-US" altLang="ko-KR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195943" y="2648253"/>
            <a:ext cx="169892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1</a:t>
            </a:r>
            <a:r>
              <a:rPr lang="ko-KR" altLang="en-US" sz="2000" b="1" dirty="0"/>
              <a:t>단계</a:t>
            </a:r>
            <a:endParaRPr lang="en-US" altLang="ko-KR" sz="2000" b="1" dirty="0"/>
          </a:p>
          <a:p>
            <a:r>
              <a:rPr lang="en-US" altLang="ko-KR" sz="2000" dirty="0"/>
              <a:t>Frontier: [</a:t>
            </a:r>
            <a:br>
              <a:rPr lang="en-US" altLang="ko-KR" sz="2000" dirty="0"/>
            </a:br>
            <a:r>
              <a:rPr lang="en-US" altLang="ko-KR" sz="2000" dirty="0"/>
              <a:t>    (A, 10),</a:t>
            </a:r>
          </a:p>
          <a:p>
            <a:r>
              <a:rPr lang="en-US" altLang="ko-KR" sz="2000" dirty="0"/>
              <a:t>    (B, 20)]</a:t>
            </a:r>
          </a:p>
          <a:p>
            <a:r>
              <a:rPr lang="en-US" altLang="ko-KR" sz="2000" dirty="0"/>
              <a:t>Explored: [S]</a:t>
            </a:r>
          </a:p>
          <a:p>
            <a:r>
              <a:rPr lang="en-US" altLang="ko-KR" sz="2000" dirty="0" err="1">
                <a:solidFill>
                  <a:srgbClr val="FF0000"/>
                </a:solidFill>
              </a:rPr>
              <a:t>Backpointer</a:t>
            </a:r>
            <a:r>
              <a:rPr lang="en-US" altLang="ko-KR" sz="2000" dirty="0">
                <a:solidFill>
                  <a:srgbClr val="FF0000"/>
                </a:solidFill>
              </a:rPr>
              <a:t>:{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A:S,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B:S}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669152" y="46929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3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48" name="슬라이드 번호 개체 틀 4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2542856" y="2722145"/>
            <a:ext cx="1942711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2</a:t>
            </a:r>
            <a:r>
              <a:rPr lang="ko-KR" altLang="en-US" sz="2000" b="1" dirty="0"/>
              <a:t>단계</a:t>
            </a:r>
            <a:endParaRPr lang="en-US" altLang="ko-KR" sz="2000" b="1" dirty="0"/>
          </a:p>
          <a:p>
            <a:r>
              <a:rPr lang="en-US" altLang="ko-KR" sz="2000" dirty="0"/>
              <a:t>Frontier: [</a:t>
            </a:r>
          </a:p>
          <a:p>
            <a:r>
              <a:rPr lang="en-US" altLang="ko-KR" sz="2000" dirty="0"/>
              <a:t>    (C, 14),</a:t>
            </a:r>
          </a:p>
          <a:p>
            <a:r>
              <a:rPr lang="en-US" altLang="ko-KR" sz="2000" dirty="0"/>
              <a:t>    (G, 19),</a:t>
            </a:r>
          </a:p>
          <a:p>
            <a:r>
              <a:rPr lang="en-US" altLang="ko-KR" sz="2000" dirty="0"/>
              <a:t>    (B, 20)]</a:t>
            </a:r>
          </a:p>
          <a:p>
            <a:r>
              <a:rPr lang="en-US" altLang="ko-KR" sz="2000" dirty="0"/>
              <a:t>Explored: [S, A]</a:t>
            </a:r>
          </a:p>
          <a:p>
            <a:r>
              <a:rPr lang="en-US" altLang="ko-KR" sz="2000" dirty="0" err="1">
                <a:solidFill>
                  <a:srgbClr val="FF0000"/>
                </a:solidFill>
              </a:rPr>
              <a:t>Backpointer</a:t>
            </a:r>
            <a:r>
              <a:rPr lang="en-US" altLang="ko-KR" sz="2000" dirty="0">
                <a:solidFill>
                  <a:srgbClr val="FF0000"/>
                </a:solidFill>
              </a:rPr>
              <a:t>:{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A:S,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B:S,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C:A,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G:A}</a:t>
            </a:r>
            <a:endParaRPr lang="en-US" altLang="ko-KR" sz="2000" dirty="0"/>
          </a:p>
        </p:txBody>
      </p:sp>
      <p:cxnSp>
        <p:nvCxnSpPr>
          <p:cNvPr id="37" name="직선 화살표 연결선 36"/>
          <p:cNvCxnSpPr/>
          <p:nvPr/>
        </p:nvCxnSpPr>
        <p:spPr>
          <a:xfrm flipH="1">
            <a:off x="5876128" y="3682474"/>
            <a:ext cx="793184" cy="362406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H="1" flipV="1">
            <a:off x="5864435" y="4262639"/>
            <a:ext cx="457094" cy="479965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H="1">
            <a:off x="7522055" y="3001673"/>
            <a:ext cx="591002" cy="38113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H="1" flipV="1">
            <a:off x="7659586" y="3549752"/>
            <a:ext cx="654650" cy="334855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79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3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UCS </a:t>
            </a:r>
            <a:r>
              <a:rPr lang="ko-KR" altLang="en-US" dirty="0"/>
              <a:t>실행 예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9113" y="1279153"/>
            <a:ext cx="226126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3</a:t>
            </a:r>
            <a:r>
              <a:rPr lang="ko-KR" altLang="en-US" sz="2000" b="1" dirty="0"/>
              <a:t>단계</a:t>
            </a:r>
            <a:r>
              <a:rPr lang="en-US" altLang="ko-KR" sz="2000" b="1" dirty="0"/>
              <a:t>:</a:t>
            </a:r>
          </a:p>
          <a:p>
            <a:r>
              <a:rPr lang="en-US" altLang="ko-KR" sz="2000" dirty="0"/>
              <a:t>Frontier: [</a:t>
            </a:r>
          </a:p>
          <a:p>
            <a:r>
              <a:rPr lang="en-US" altLang="ko-KR" sz="2000" dirty="0"/>
              <a:t>    (G, 19),</a:t>
            </a:r>
          </a:p>
          <a:p>
            <a:r>
              <a:rPr lang="en-US" altLang="ko-KR" sz="2000" dirty="0"/>
              <a:t>    (B, 20)]</a:t>
            </a:r>
          </a:p>
          <a:p>
            <a:r>
              <a:rPr lang="en-US" altLang="ko-KR" sz="2000" dirty="0"/>
              <a:t>Explored: [S, A, C]</a:t>
            </a:r>
          </a:p>
          <a:p>
            <a:r>
              <a:rPr lang="en-US" altLang="ko-KR" sz="2000" dirty="0" err="1">
                <a:solidFill>
                  <a:srgbClr val="FF0000"/>
                </a:solidFill>
              </a:rPr>
              <a:t>Backpointer</a:t>
            </a:r>
            <a:r>
              <a:rPr lang="en-US" altLang="ko-KR" sz="2000" dirty="0">
                <a:solidFill>
                  <a:srgbClr val="FF0000"/>
                </a:solidFill>
              </a:rPr>
              <a:t>:{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A:S,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B:S,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C:A,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G:A}</a:t>
            </a:r>
            <a:endParaRPr lang="en-US" altLang="ko-KR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29113" y="4449252"/>
            <a:ext cx="336983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4</a:t>
            </a:r>
            <a:r>
              <a:rPr lang="ko-KR" altLang="en-US" sz="2000" b="1" dirty="0"/>
              <a:t>단계</a:t>
            </a:r>
            <a:r>
              <a:rPr lang="en-US" altLang="ko-KR" sz="2000" b="1" dirty="0"/>
              <a:t>:</a:t>
            </a:r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목표 </a:t>
            </a:r>
            <a:r>
              <a:rPr lang="en-US" altLang="ko-KR" sz="2000" dirty="0"/>
              <a:t>G</a:t>
            </a:r>
            <a:r>
              <a:rPr lang="ko-KR" altLang="en-US" sz="2000" dirty="0"/>
              <a:t>에 도착 </a:t>
            </a:r>
            <a:r>
              <a:rPr lang="en-US" altLang="ko-KR" sz="2000" dirty="0"/>
              <a:t>(</a:t>
            </a:r>
            <a:r>
              <a:rPr lang="ko-KR" altLang="en-US" sz="2000" dirty="0"/>
              <a:t>비용 </a:t>
            </a:r>
            <a:r>
              <a:rPr lang="en-US" altLang="ko-KR" sz="2000" dirty="0"/>
              <a:t>19)</a:t>
            </a:r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최적경로 선택</a:t>
            </a:r>
            <a:endParaRPr lang="en-US" altLang="ko-KR" sz="2000" dirty="0"/>
          </a:p>
          <a:p>
            <a:r>
              <a:rPr lang="en-US" altLang="ko-KR" sz="2000" dirty="0">
                <a:solidFill>
                  <a:srgbClr val="FF0000"/>
                </a:solidFill>
              </a:rPr>
              <a:t>  1. </a:t>
            </a:r>
            <a:r>
              <a:rPr lang="en-US" altLang="ko-KR" sz="2000" dirty="0" err="1">
                <a:solidFill>
                  <a:srgbClr val="FF0000"/>
                </a:solidFill>
              </a:rPr>
              <a:t>Backpointer</a:t>
            </a:r>
            <a:r>
              <a:rPr lang="en-US" altLang="ko-KR" sz="2000" dirty="0">
                <a:solidFill>
                  <a:srgbClr val="FF0000"/>
                </a:solidFill>
              </a:rPr>
              <a:t>[G] = A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2. </a:t>
            </a:r>
            <a:r>
              <a:rPr lang="en-US" altLang="ko-KR" sz="2000" dirty="0" err="1">
                <a:solidFill>
                  <a:srgbClr val="FF0000"/>
                </a:solidFill>
              </a:rPr>
              <a:t>Backpointer</a:t>
            </a:r>
            <a:r>
              <a:rPr lang="en-US" altLang="ko-KR" sz="2000" dirty="0">
                <a:solidFill>
                  <a:srgbClr val="FF0000"/>
                </a:solidFill>
              </a:rPr>
              <a:t>[A] = S</a:t>
            </a:r>
            <a:endParaRPr lang="ko-KR" altLang="en-US" sz="2000" dirty="0"/>
          </a:p>
          <a:p>
            <a:endParaRPr lang="en-US" altLang="ko-KR" sz="2000" dirty="0"/>
          </a:p>
          <a:p>
            <a:r>
              <a:rPr lang="ko-KR" altLang="en-US" sz="2000" dirty="0"/>
              <a:t>최적경로</a:t>
            </a:r>
            <a:r>
              <a:rPr lang="en-US" altLang="ko-KR" sz="2000" dirty="0"/>
              <a:t> = ([S-&gt;A-&gt;G], 19)</a:t>
            </a:r>
            <a:endParaRPr lang="en-US" altLang="ko-KR" sz="2000" b="1" dirty="0">
              <a:solidFill>
                <a:srgbClr val="FF0000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5277511" y="3609326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B</a:t>
            </a:r>
            <a:endParaRPr lang="ko-KR" altLang="en-US" sz="2400" dirty="0"/>
          </a:p>
        </p:txBody>
      </p:sp>
      <p:sp>
        <p:nvSpPr>
          <p:cNvPr id="8" name="타원 7"/>
          <p:cNvSpPr/>
          <p:nvPr/>
        </p:nvSpPr>
        <p:spPr>
          <a:xfrm>
            <a:off x="5565908" y="2161055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A</a:t>
            </a:r>
            <a:endParaRPr lang="ko-KR" altLang="en-US" sz="2400" dirty="0"/>
          </a:p>
        </p:txBody>
      </p:sp>
      <p:cxnSp>
        <p:nvCxnSpPr>
          <p:cNvPr id="9" name="직선 화살표 연결선 8"/>
          <p:cNvCxnSpPr>
            <a:stCxn id="15" idx="5"/>
            <a:endCxn id="7" idx="2"/>
          </p:cNvCxnSpPr>
          <p:nvPr/>
        </p:nvCxnSpPr>
        <p:spPr>
          <a:xfrm>
            <a:off x="4649720" y="3251493"/>
            <a:ext cx="627791" cy="777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15" idx="6"/>
            <a:endCxn id="8" idx="2"/>
          </p:cNvCxnSpPr>
          <p:nvPr/>
        </p:nvCxnSpPr>
        <p:spPr>
          <a:xfrm flipV="1">
            <a:off x="4772724" y="2581018"/>
            <a:ext cx="793184" cy="373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7056696" y="2897988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G</a:t>
            </a:r>
            <a:endParaRPr lang="ko-KR" altLang="en-US" sz="2400" dirty="0"/>
          </a:p>
        </p:txBody>
      </p:sp>
      <p:cxnSp>
        <p:nvCxnSpPr>
          <p:cNvPr id="12" name="직선 화살표 연결선 11"/>
          <p:cNvCxnSpPr>
            <a:stCxn id="8" idx="6"/>
            <a:endCxn id="11" idx="1"/>
          </p:cNvCxnSpPr>
          <p:nvPr/>
        </p:nvCxnSpPr>
        <p:spPr>
          <a:xfrm>
            <a:off x="6405834" y="2581018"/>
            <a:ext cx="773866" cy="4399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7" idx="6"/>
            <a:endCxn id="11" idx="2"/>
          </p:cNvCxnSpPr>
          <p:nvPr/>
        </p:nvCxnSpPr>
        <p:spPr>
          <a:xfrm flipV="1">
            <a:off x="6117437" y="3317951"/>
            <a:ext cx="939259" cy="7113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424775" y="270864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9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932798" y="2534571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S</a:t>
            </a:r>
            <a:endParaRPr lang="ko-KR" alt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4660596" y="225983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10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27577" y="357048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20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7092494" y="1650744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C</a:t>
            </a:r>
            <a:endParaRPr lang="ko-KR" altLang="en-US" sz="2400" dirty="0"/>
          </a:p>
        </p:txBody>
      </p:sp>
      <p:cxnSp>
        <p:nvCxnSpPr>
          <p:cNvPr id="19" name="직선 화살표 연결선 18"/>
          <p:cNvCxnSpPr>
            <a:stCxn id="8" idx="6"/>
            <a:endCxn id="18" idx="2"/>
          </p:cNvCxnSpPr>
          <p:nvPr/>
        </p:nvCxnSpPr>
        <p:spPr>
          <a:xfrm flipV="1">
            <a:off x="6405834" y="2070707"/>
            <a:ext cx="686660" cy="5103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451727" y="1864096"/>
            <a:ext cx="33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4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cxnSp>
        <p:nvCxnSpPr>
          <p:cNvPr id="21" name="구부러진 연결선 20"/>
          <p:cNvCxnSpPr>
            <a:stCxn id="8" idx="0"/>
            <a:endCxn id="15" idx="0"/>
          </p:cNvCxnSpPr>
          <p:nvPr/>
        </p:nvCxnSpPr>
        <p:spPr>
          <a:xfrm rot="16200000" flipH="1" flipV="1">
            <a:off x="4982558" y="1531258"/>
            <a:ext cx="373516" cy="1633110"/>
          </a:xfrm>
          <a:prstGeom prst="curvedConnector3">
            <a:avLst>
              <a:gd name="adj1" fmla="val -6120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72495" y="1427124"/>
            <a:ext cx="33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5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571872" y="3710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3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4819466" y="2701517"/>
            <a:ext cx="793184" cy="362406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>
            <a:off x="6474966" y="2009772"/>
            <a:ext cx="524824" cy="36719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 flipV="1">
            <a:off x="6658015" y="2542625"/>
            <a:ext cx="547214" cy="33537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 flipV="1">
            <a:off x="4779187" y="3158528"/>
            <a:ext cx="524843" cy="587954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243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UCS </a:t>
            </a:r>
            <a:r>
              <a:rPr lang="ko-KR" altLang="en-US" dirty="0"/>
              <a:t>적용 예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842" y="1244511"/>
            <a:ext cx="6579070" cy="5272087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4434084" y="5633523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창원</a:t>
            </a:r>
            <a:endParaRPr lang="ko-KR" altLang="en-US" sz="1100" b="1" dirty="0"/>
          </a:p>
        </p:txBody>
      </p:sp>
      <p:sp>
        <p:nvSpPr>
          <p:cNvPr id="6" name="타원 5"/>
          <p:cNvSpPr/>
          <p:nvPr/>
        </p:nvSpPr>
        <p:spPr>
          <a:xfrm>
            <a:off x="6831329" y="2073184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/>
              <a:t>포항</a:t>
            </a:r>
          </a:p>
        </p:txBody>
      </p:sp>
      <p:sp>
        <p:nvSpPr>
          <p:cNvPr id="7" name="타원 6"/>
          <p:cNvSpPr/>
          <p:nvPr/>
        </p:nvSpPr>
        <p:spPr>
          <a:xfrm>
            <a:off x="6572250" y="3046867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경주</a:t>
            </a:r>
            <a:endParaRPr lang="ko-KR" altLang="en-US" sz="1100" b="1" dirty="0"/>
          </a:p>
        </p:txBody>
      </p:sp>
      <p:sp>
        <p:nvSpPr>
          <p:cNvPr id="8" name="타원 7"/>
          <p:cNvSpPr/>
          <p:nvPr/>
        </p:nvSpPr>
        <p:spPr>
          <a:xfrm>
            <a:off x="6517887" y="4129089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울산</a:t>
            </a:r>
            <a:endParaRPr lang="ko-KR" altLang="en-US" sz="1100" b="1" dirty="0"/>
          </a:p>
        </p:txBody>
      </p:sp>
      <p:sp>
        <p:nvSpPr>
          <p:cNvPr id="9" name="타원 8"/>
          <p:cNvSpPr/>
          <p:nvPr/>
        </p:nvSpPr>
        <p:spPr>
          <a:xfrm>
            <a:off x="5894658" y="4691719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양산</a:t>
            </a:r>
            <a:endParaRPr lang="ko-KR" altLang="en-US" sz="1100" b="1" dirty="0"/>
          </a:p>
        </p:txBody>
      </p:sp>
      <p:sp>
        <p:nvSpPr>
          <p:cNvPr id="10" name="타원 9"/>
          <p:cNvSpPr/>
          <p:nvPr/>
        </p:nvSpPr>
        <p:spPr>
          <a:xfrm>
            <a:off x="5883728" y="5699966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부산</a:t>
            </a:r>
            <a:endParaRPr lang="ko-KR" altLang="en-US" sz="1100" b="1" dirty="0"/>
          </a:p>
        </p:txBody>
      </p:sp>
      <p:sp>
        <p:nvSpPr>
          <p:cNvPr id="11" name="타원 10"/>
          <p:cNvSpPr/>
          <p:nvPr/>
        </p:nvSpPr>
        <p:spPr>
          <a:xfrm>
            <a:off x="5201963" y="5256283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김해</a:t>
            </a:r>
            <a:endParaRPr lang="ko-KR" altLang="en-US" sz="1100" b="1" dirty="0"/>
          </a:p>
        </p:txBody>
      </p:sp>
      <p:sp>
        <p:nvSpPr>
          <p:cNvPr id="12" name="타원 11"/>
          <p:cNvSpPr/>
          <p:nvPr/>
        </p:nvSpPr>
        <p:spPr>
          <a:xfrm>
            <a:off x="3435862" y="3364457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고령</a:t>
            </a:r>
            <a:endParaRPr lang="ko-KR" altLang="en-US" sz="1100" b="1" dirty="0"/>
          </a:p>
        </p:txBody>
      </p:sp>
      <p:sp>
        <p:nvSpPr>
          <p:cNvPr id="13" name="타원 12"/>
          <p:cNvSpPr/>
          <p:nvPr/>
        </p:nvSpPr>
        <p:spPr>
          <a:xfrm>
            <a:off x="5569402" y="2175577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/>
              <a:t>영천</a:t>
            </a:r>
          </a:p>
        </p:txBody>
      </p:sp>
      <p:sp>
        <p:nvSpPr>
          <p:cNvPr id="14" name="타원 13"/>
          <p:cNvSpPr/>
          <p:nvPr/>
        </p:nvSpPr>
        <p:spPr>
          <a:xfrm>
            <a:off x="5028251" y="4299562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/>
              <a:t>밀양</a:t>
            </a:r>
          </a:p>
        </p:txBody>
      </p:sp>
      <p:sp>
        <p:nvSpPr>
          <p:cNvPr id="15" name="타원 14"/>
          <p:cNvSpPr/>
          <p:nvPr/>
        </p:nvSpPr>
        <p:spPr>
          <a:xfrm>
            <a:off x="4281683" y="2998075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대구</a:t>
            </a:r>
            <a:endParaRPr lang="ko-KR" altLang="en-US" sz="1100" b="1" dirty="0"/>
          </a:p>
        </p:txBody>
      </p:sp>
      <p:sp>
        <p:nvSpPr>
          <p:cNvPr id="16" name="타원 15"/>
          <p:cNvSpPr/>
          <p:nvPr/>
        </p:nvSpPr>
        <p:spPr>
          <a:xfrm>
            <a:off x="5158167" y="2989665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경산</a:t>
            </a:r>
            <a:endParaRPr lang="ko-KR" altLang="en-US" sz="1100" b="1" dirty="0"/>
          </a:p>
        </p:txBody>
      </p:sp>
      <p:sp>
        <p:nvSpPr>
          <p:cNvPr id="17" name="타원 16"/>
          <p:cNvSpPr/>
          <p:nvPr/>
        </p:nvSpPr>
        <p:spPr>
          <a:xfrm>
            <a:off x="5007284" y="3623416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청도</a:t>
            </a:r>
            <a:endParaRPr lang="ko-KR" altLang="en-US" sz="1100" b="1" dirty="0"/>
          </a:p>
        </p:txBody>
      </p:sp>
      <p:sp>
        <p:nvSpPr>
          <p:cNvPr id="18" name="타원 17"/>
          <p:cNvSpPr/>
          <p:nvPr/>
        </p:nvSpPr>
        <p:spPr>
          <a:xfrm>
            <a:off x="4038230" y="4294244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창녕</a:t>
            </a:r>
            <a:endParaRPr lang="ko-KR" altLang="en-US" sz="1100" b="1" dirty="0"/>
          </a:p>
        </p:txBody>
      </p:sp>
      <p:sp>
        <p:nvSpPr>
          <p:cNvPr id="19" name="타원 18"/>
          <p:cNvSpPr/>
          <p:nvPr/>
        </p:nvSpPr>
        <p:spPr>
          <a:xfrm>
            <a:off x="4561312" y="1612590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군위</a:t>
            </a:r>
            <a:endParaRPr lang="ko-KR" altLang="en-US" sz="1100" b="1" dirty="0"/>
          </a:p>
        </p:txBody>
      </p:sp>
      <p:sp>
        <p:nvSpPr>
          <p:cNvPr id="20" name="타원 19"/>
          <p:cNvSpPr/>
          <p:nvPr/>
        </p:nvSpPr>
        <p:spPr>
          <a:xfrm>
            <a:off x="3951225" y="2206539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칠곡</a:t>
            </a:r>
            <a:endParaRPr lang="ko-KR" altLang="en-US" sz="1100" b="1" dirty="0"/>
          </a:p>
        </p:txBody>
      </p:sp>
      <p:sp>
        <p:nvSpPr>
          <p:cNvPr id="21" name="타원 20"/>
          <p:cNvSpPr/>
          <p:nvPr/>
        </p:nvSpPr>
        <p:spPr>
          <a:xfrm>
            <a:off x="3601753" y="1436693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/>
              <a:t>구미</a:t>
            </a:r>
          </a:p>
        </p:txBody>
      </p:sp>
      <p:sp>
        <p:nvSpPr>
          <p:cNvPr id="22" name="타원 21"/>
          <p:cNvSpPr/>
          <p:nvPr/>
        </p:nvSpPr>
        <p:spPr>
          <a:xfrm>
            <a:off x="2676497" y="2026481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/>
              <a:t>김천</a:t>
            </a:r>
          </a:p>
        </p:txBody>
      </p:sp>
      <p:cxnSp>
        <p:nvCxnSpPr>
          <p:cNvPr id="23" name="직선 화살표 연결선 22"/>
          <p:cNvCxnSpPr>
            <a:stCxn id="6" idx="2"/>
            <a:endCxn id="13" idx="6"/>
          </p:cNvCxnSpPr>
          <p:nvPr/>
        </p:nvCxnSpPr>
        <p:spPr>
          <a:xfrm flipH="1">
            <a:off x="6161586" y="2369276"/>
            <a:ext cx="669743" cy="1023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6" idx="4"/>
            <a:endCxn id="7" idx="0"/>
          </p:cNvCxnSpPr>
          <p:nvPr/>
        </p:nvCxnSpPr>
        <p:spPr>
          <a:xfrm flipH="1">
            <a:off x="6868342" y="2665368"/>
            <a:ext cx="259079" cy="3814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7" idx="4"/>
            <a:endCxn id="8" idx="0"/>
          </p:cNvCxnSpPr>
          <p:nvPr/>
        </p:nvCxnSpPr>
        <p:spPr>
          <a:xfrm flipH="1">
            <a:off x="6813979" y="3639051"/>
            <a:ext cx="54363" cy="4900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endCxn id="16" idx="6"/>
          </p:cNvCxnSpPr>
          <p:nvPr/>
        </p:nvCxnSpPr>
        <p:spPr>
          <a:xfrm flipH="1" flipV="1">
            <a:off x="5750351" y="3285757"/>
            <a:ext cx="803319" cy="572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사람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740" y="2595699"/>
            <a:ext cx="919754" cy="91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자동차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18121" y="1331093"/>
            <a:ext cx="1675366" cy="83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맥주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722" y="3042070"/>
            <a:ext cx="1184647" cy="159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맥주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695" y="3649231"/>
            <a:ext cx="1184647" cy="159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화살표 연결선 30"/>
          <p:cNvCxnSpPr>
            <a:stCxn id="13" idx="4"/>
            <a:endCxn id="16" idx="7"/>
          </p:cNvCxnSpPr>
          <p:nvPr/>
        </p:nvCxnSpPr>
        <p:spPr>
          <a:xfrm flipH="1">
            <a:off x="5663628" y="2767761"/>
            <a:ext cx="201866" cy="3086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958808" y="1994749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703072" y="2968261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679132" y="207763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50348" y="2925822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6" name="직선 화살표 연결선 35"/>
          <p:cNvCxnSpPr>
            <a:stCxn id="16" idx="2"/>
            <a:endCxn id="15" idx="6"/>
          </p:cNvCxnSpPr>
          <p:nvPr/>
        </p:nvCxnSpPr>
        <p:spPr>
          <a:xfrm flipH="1">
            <a:off x="4873867" y="3285757"/>
            <a:ext cx="284300" cy="84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628267" y="4050589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/>
          <p:cNvCxnSpPr>
            <a:stCxn id="8" idx="3"/>
            <a:endCxn id="9" idx="7"/>
          </p:cNvCxnSpPr>
          <p:nvPr/>
        </p:nvCxnSpPr>
        <p:spPr>
          <a:xfrm flipH="1">
            <a:off x="6400119" y="4634550"/>
            <a:ext cx="204491" cy="1438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8" idx="4"/>
            <a:endCxn id="10" idx="7"/>
          </p:cNvCxnSpPr>
          <p:nvPr/>
        </p:nvCxnSpPr>
        <p:spPr>
          <a:xfrm flipH="1">
            <a:off x="6389189" y="4721273"/>
            <a:ext cx="424790" cy="10654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15" idx="4"/>
            <a:endCxn id="18" idx="0"/>
          </p:cNvCxnSpPr>
          <p:nvPr/>
        </p:nvCxnSpPr>
        <p:spPr>
          <a:xfrm flipH="1">
            <a:off x="4334322" y="3590259"/>
            <a:ext cx="243453" cy="7039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 flipV="1">
            <a:off x="4343416" y="2794479"/>
            <a:ext cx="125842" cy="2248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400010" y="292207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43" name="직선 화살표 연결선 42"/>
          <p:cNvCxnSpPr>
            <a:stCxn id="15" idx="0"/>
            <a:endCxn id="19" idx="4"/>
          </p:cNvCxnSpPr>
          <p:nvPr/>
        </p:nvCxnSpPr>
        <p:spPr>
          <a:xfrm flipV="1">
            <a:off x="4577775" y="2204774"/>
            <a:ext cx="279629" cy="7933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15" idx="5"/>
            <a:endCxn id="17" idx="1"/>
          </p:cNvCxnSpPr>
          <p:nvPr/>
        </p:nvCxnSpPr>
        <p:spPr>
          <a:xfrm>
            <a:off x="4787144" y="3503536"/>
            <a:ext cx="306863" cy="2066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15" idx="3"/>
            <a:endCxn id="53" idx="6"/>
          </p:cNvCxnSpPr>
          <p:nvPr/>
        </p:nvCxnSpPr>
        <p:spPr>
          <a:xfrm flipH="1">
            <a:off x="4045644" y="3503536"/>
            <a:ext cx="322762" cy="1456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20" idx="0"/>
            <a:endCxn id="21" idx="5"/>
          </p:cNvCxnSpPr>
          <p:nvPr/>
        </p:nvCxnSpPr>
        <p:spPr>
          <a:xfrm flipH="1" flipV="1">
            <a:off x="4107214" y="1942154"/>
            <a:ext cx="140103" cy="264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064433" y="2133299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/>
          <p:cNvCxnSpPr>
            <a:stCxn id="20" idx="2"/>
            <a:endCxn id="22" idx="6"/>
          </p:cNvCxnSpPr>
          <p:nvPr/>
        </p:nvCxnSpPr>
        <p:spPr>
          <a:xfrm flipH="1" flipV="1">
            <a:off x="3268681" y="2322573"/>
            <a:ext cx="682544" cy="1800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9" idx="4"/>
            <a:endCxn id="10" idx="0"/>
          </p:cNvCxnSpPr>
          <p:nvPr/>
        </p:nvCxnSpPr>
        <p:spPr>
          <a:xfrm flipH="1">
            <a:off x="6179820" y="5283903"/>
            <a:ext cx="10930" cy="4160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996316" y="459033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/>
          <p:cNvCxnSpPr>
            <a:stCxn id="9" idx="2"/>
            <a:endCxn id="14" idx="5"/>
          </p:cNvCxnSpPr>
          <p:nvPr/>
        </p:nvCxnSpPr>
        <p:spPr>
          <a:xfrm flipH="1" flipV="1">
            <a:off x="5533712" y="4805023"/>
            <a:ext cx="360946" cy="1827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9" idx="3"/>
            <a:endCxn id="11" idx="7"/>
          </p:cNvCxnSpPr>
          <p:nvPr/>
        </p:nvCxnSpPr>
        <p:spPr>
          <a:xfrm flipH="1">
            <a:off x="5707424" y="5197180"/>
            <a:ext cx="273957" cy="1458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/>
          <p:cNvSpPr/>
          <p:nvPr/>
        </p:nvSpPr>
        <p:spPr>
          <a:xfrm>
            <a:off x="3402070" y="3327444"/>
            <a:ext cx="643574" cy="64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/>
          <p:cNvCxnSpPr>
            <a:stCxn id="13" idx="3"/>
            <a:endCxn id="15" idx="7"/>
          </p:cNvCxnSpPr>
          <p:nvPr/>
        </p:nvCxnSpPr>
        <p:spPr>
          <a:xfrm flipH="1">
            <a:off x="4787144" y="2681038"/>
            <a:ext cx="868981" cy="4037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394964" y="20511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시작지점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205456" y="395932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목표지점</a:t>
            </a:r>
          </a:p>
        </p:txBody>
      </p:sp>
    </p:spTree>
    <p:extLst>
      <p:ext uri="{BB962C8B-B14F-4D97-AF65-F5344CB8AC3E}">
        <p14:creationId xmlns:p14="http://schemas.microsoft.com/office/powerpoint/2010/main" val="169281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7" grpId="0"/>
      <p:bldP spid="42" grpId="0"/>
      <p:bldP spid="47" grpId="0"/>
      <p:bldP spid="50" grpId="0"/>
      <p:bldP spid="5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6429" y="1233577"/>
            <a:ext cx="8660613" cy="547157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3.1. Search </a:t>
            </a:r>
            <a:r>
              <a:rPr lang="ko-KR" altLang="en-US" dirty="0"/>
              <a:t>개요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3.2. Back-tracking Search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3.3. Uniform Cost Search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3.4. Text Reconstruction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3.5. A* Search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44459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UCS </a:t>
            </a:r>
            <a:r>
              <a:rPr lang="ko-KR" altLang="en-US" dirty="0"/>
              <a:t>적용 예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4" name="A138vmAAKrA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038225" y="1680708"/>
            <a:ext cx="7213600" cy="4057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95450" y="5943600"/>
            <a:ext cx="546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5"/>
              </a:rPr>
              <a:t>https://www.youtube.com/watch?v=A138vmAAKrA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0469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Unexplored, Frontier, Explored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49477" y="2171914"/>
            <a:ext cx="4210594" cy="26735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altLang="ko-KR" dirty="0"/>
              <a:t>Unexplored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738617" y="2292206"/>
            <a:ext cx="2486616" cy="243294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999586" y="2576048"/>
            <a:ext cx="1964678" cy="18652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501219" y="2254916"/>
            <a:ext cx="990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Frontier</a:t>
            </a:r>
            <a:endParaRPr lang="ko-KR" altLang="en-US" dirty="0"/>
          </a:p>
        </p:txBody>
      </p:sp>
      <p:pic>
        <p:nvPicPr>
          <p:cNvPr id="12" name="Picture 2" descr="https://upload.wikimedia.org/wikipedia/commons/2/23/Dijkstras_progress_animatio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129" y="2028852"/>
            <a:ext cx="2773676" cy="277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697082" y="5372534"/>
            <a:ext cx="5387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왜 이름이 </a:t>
            </a:r>
            <a:r>
              <a:rPr lang="en-US" altLang="ko-KR" sz="2400" dirty="0"/>
              <a:t>Uniform Cost Search </a:t>
            </a:r>
            <a:r>
              <a:rPr lang="ko-KR" altLang="en-US" sz="2400" dirty="0"/>
              <a:t>인가</a:t>
            </a:r>
            <a:r>
              <a:rPr lang="en-US" altLang="ko-KR" sz="2400" dirty="0"/>
              <a:t>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2952" y="1433250"/>
            <a:ext cx="394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이 중 최소 </a:t>
            </a:r>
            <a:r>
              <a:rPr lang="en-US" altLang="ko-KR" dirty="0">
                <a:solidFill>
                  <a:srgbClr val="0070C0"/>
                </a:solidFill>
              </a:rPr>
              <a:t>cost </a:t>
            </a:r>
            <a:r>
              <a:rPr lang="ko-KR" altLang="en-US" dirty="0">
                <a:solidFill>
                  <a:srgbClr val="0070C0"/>
                </a:solidFill>
              </a:rPr>
              <a:t>상태를 먼저 </a:t>
            </a:r>
            <a:r>
              <a:rPr lang="en-US" altLang="ko-KR" dirty="0">
                <a:solidFill>
                  <a:srgbClr val="0070C0"/>
                </a:solidFill>
              </a:rPr>
              <a:t>explore</a:t>
            </a:r>
            <a:endParaRPr lang="ko-KR" altLang="en-US" dirty="0">
              <a:solidFill>
                <a:srgbClr val="0070C0"/>
              </a:solidFill>
            </a:endParaRPr>
          </a:p>
        </p:txBody>
      </p:sp>
      <p:cxnSp>
        <p:nvCxnSpPr>
          <p:cNvPr id="16" name="직선 화살표 연결선 15"/>
          <p:cNvCxnSpPr>
            <a:stCxn id="14" idx="2"/>
          </p:cNvCxnSpPr>
          <p:nvPr/>
        </p:nvCxnSpPr>
        <p:spPr>
          <a:xfrm>
            <a:off x="2554774" y="1802582"/>
            <a:ext cx="0" cy="88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3034733" y="2891981"/>
            <a:ext cx="190500" cy="1905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140218" y="2540412"/>
            <a:ext cx="657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Goal</a:t>
            </a:r>
            <a:endParaRPr lang="ko-KR" altLang="en-US" dirty="0"/>
          </a:p>
        </p:txBody>
      </p:sp>
      <p:sp>
        <p:nvSpPr>
          <p:cNvPr id="21" name="타원 20"/>
          <p:cNvSpPr/>
          <p:nvPr/>
        </p:nvSpPr>
        <p:spPr>
          <a:xfrm>
            <a:off x="1901425" y="3415691"/>
            <a:ext cx="190500" cy="1905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454735" y="2820231"/>
            <a:ext cx="1083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Explored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65321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UCS </a:t>
            </a:r>
            <a:r>
              <a:rPr lang="ko-KR" altLang="en-US" dirty="0"/>
              <a:t>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2000" dirty="0"/>
              <a:t>초기화</a:t>
            </a:r>
            <a:r>
              <a:rPr lang="en-US" altLang="ko-KR" sz="2000" dirty="0"/>
              <a:t>: </a:t>
            </a:r>
            <a:r>
              <a:rPr lang="ko-KR" altLang="en-US" sz="2000" dirty="0"/>
              <a:t>시작 상태를 </a:t>
            </a:r>
            <a:r>
              <a:rPr lang="en-US" altLang="ko-KR" sz="2000" i="1" dirty="0"/>
              <a:t>frontier</a:t>
            </a:r>
            <a:r>
              <a:rPr lang="ko-KR" altLang="en-US" sz="2000" dirty="0"/>
              <a:t>에 추가</a:t>
            </a:r>
            <a:endParaRPr lang="en-US" altLang="ko-KR" sz="2000" dirty="0"/>
          </a:p>
          <a:p>
            <a:pPr lvl="1"/>
            <a:r>
              <a:rPr lang="en-US" altLang="ko-KR" sz="2000" i="1" dirty="0"/>
              <a:t>Frontier</a:t>
            </a:r>
            <a:r>
              <a:rPr lang="ko-KR" altLang="en-US" sz="2000" dirty="0"/>
              <a:t>는 탐색된 솔루션의 비용</a:t>
            </a:r>
            <a:r>
              <a:rPr lang="en-US" altLang="ko-KR" sz="2000" dirty="0"/>
              <a:t>(cost)</a:t>
            </a:r>
            <a:r>
              <a:rPr lang="ko-KR" altLang="en-US" dirty="0"/>
              <a:t>을 </a:t>
            </a:r>
            <a:r>
              <a:rPr lang="en-US" altLang="ko-KR" dirty="0"/>
              <a:t>priority </a:t>
            </a:r>
            <a:r>
              <a:rPr lang="ko-KR" altLang="en-US" dirty="0"/>
              <a:t>로 취급</a:t>
            </a:r>
            <a:endParaRPr lang="en-US" altLang="ko-KR" dirty="0"/>
          </a:p>
          <a:p>
            <a:pPr lvl="1"/>
            <a:r>
              <a:rPr lang="en-US" altLang="ko-KR" dirty="0"/>
              <a:t>Cost</a:t>
            </a:r>
            <a:r>
              <a:rPr lang="ko-KR" altLang="en-US" dirty="0"/>
              <a:t>가 작을 수록 높은 </a:t>
            </a:r>
            <a:r>
              <a:rPr lang="en-US" altLang="ko-KR" dirty="0"/>
              <a:t>priority</a:t>
            </a:r>
            <a:r>
              <a:rPr lang="ko-KR" altLang="en-US" dirty="0"/>
              <a:t> 를 가지므로 먼저 </a:t>
            </a:r>
            <a:r>
              <a:rPr lang="en-US" altLang="ko-KR" dirty="0"/>
              <a:t>pop </a:t>
            </a:r>
            <a:r>
              <a:rPr lang="ko-KR" altLang="en-US" dirty="0"/>
              <a:t>됨 </a:t>
            </a:r>
            <a:endParaRPr lang="en-US" altLang="ko-KR" sz="2000" dirty="0"/>
          </a:p>
          <a:p>
            <a:r>
              <a:rPr lang="ko-KR" altLang="en-US" sz="2000" dirty="0"/>
              <a:t>반복 </a:t>
            </a:r>
            <a:r>
              <a:rPr lang="en-US" altLang="ko-KR" sz="2000" dirty="0"/>
              <a:t>(frontier</a:t>
            </a:r>
            <a:r>
              <a:rPr lang="ko-KR" altLang="en-US" sz="2000" dirty="0"/>
              <a:t>가 텅 빌 때까지</a:t>
            </a:r>
            <a:r>
              <a:rPr lang="en-US" altLang="ko-KR" sz="2000" dirty="0"/>
              <a:t>)</a:t>
            </a:r>
          </a:p>
          <a:p>
            <a:pPr lvl="1"/>
            <a:r>
              <a:rPr lang="en-US" altLang="ko-KR" sz="2000" i="1" dirty="0"/>
              <a:t>Frontier</a:t>
            </a:r>
            <a:r>
              <a:rPr lang="ko-KR" altLang="en-US" sz="2000" dirty="0"/>
              <a:t>에서 최소 비용 </a:t>
            </a:r>
            <a:r>
              <a:rPr lang="en-US" altLang="ko-KR" sz="2000" i="1" dirty="0"/>
              <a:t>p</a:t>
            </a:r>
            <a:r>
              <a:rPr lang="ko-KR" altLang="en-US" sz="2000" dirty="0"/>
              <a:t>를 갖는 솔루션 </a:t>
            </a:r>
            <a:r>
              <a:rPr lang="en-US" altLang="ko-KR" sz="2000" i="1" dirty="0"/>
              <a:t>s</a:t>
            </a:r>
            <a:r>
              <a:rPr lang="ko-KR" altLang="en-US" sz="2000" dirty="0"/>
              <a:t>를 제거</a:t>
            </a:r>
            <a:endParaRPr lang="en-US" altLang="ko-KR" sz="2000" dirty="0"/>
          </a:p>
          <a:p>
            <a:pPr lvl="1"/>
            <a:r>
              <a:rPr lang="en-US" altLang="ko-KR" sz="2000" i="1" dirty="0"/>
              <a:t>s</a:t>
            </a:r>
            <a:r>
              <a:rPr lang="ko-KR" altLang="en-US" sz="2000" dirty="0"/>
              <a:t>를 </a:t>
            </a:r>
            <a:r>
              <a:rPr lang="en-US" altLang="ko-KR" sz="2000" i="1" dirty="0"/>
              <a:t>explored</a:t>
            </a:r>
            <a:r>
              <a:rPr lang="ko-KR" altLang="en-US" sz="2000" dirty="0"/>
              <a:t>에 추가</a:t>
            </a:r>
            <a:endParaRPr lang="en-US" altLang="ko-KR" sz="2000" i="1" dirty="0"/>
          </a:p>
          <a:p>
            <a:pPr lvl="1"/>
            <a:r>
              <a:rPr lang="en-US" altLang="ko-KR" sz="2000" i="1" dirty="0"/>
              <a:t>s</a:t>
            </a:r>
            <a:r>
              <a:rPr lang="ko-KR" altLang="en-US" sz="2000" dirty="0"/>
              <a:t>가 목표에 도달했으면</a:t>
            </a:r>
            <a:r>
              <a:rPr lang="en-US" altLang="ko-KR" sz="2000" dirty="0"/>
              <a:t>:</a:t>
            </a:r>
          </a:p>
          <a:p>
            <a:pPr lvl="2"/>
            <a:r>
              <a:rPr lang="ko-KR" altLang="en-US" sz="2000" dirty="0"/>
              <a:t>솔루션 반환하고 알고리즘 종료</a:t>
            </a:r>
            <a:endParaRPr lang="en-US" altLang="ko-KR" sz="2000" dirty="0"/>
          </a:p>
          <a:p>
            <a:pPr lvl="1"/>
            <a:r>
              <a:rPr lang="en-US" altLang="ko-KR" sz="2000" i="1" dirty="0"/>
              <a:t>s</a:t>
            </a:r>
            <a:r>
              <a:rPr lang="ko-KR" altLang="en-US" sz="2000" dirty="0"/>
              <a:t>에서 취할 수 있는 모든 가능한 </a:t>
            </a:r>
            <a:r>
              <a:rPr lang="en-US" altLang="ko-KR" sz="2000" dirty="0"/>
              <a:t>action </a:t>
            </a:r>
            <a:r>
              <a:rPr lang="en-US" altLang="ko-KR" sz="2000" i="1" dirty="0"/>
              <a:t>a</a:t>
            </a:r>
            <a:r>
              <a:rPr lang="ko-KR" altLang="en-US" sz="2000" dirty="0"/>
              <a:t>에 대해</a:t>
            </a:r>
            <a:r>
              <a:rPr lang="en-US" altLang="ko-KR" sz="2000" dirty="0"/>
              <a:t>:</a:t>
            </a:r>
          </a:p>
          <a:p>
            <a:pPr lvl="2"/>
            <a:r>
              <a:rPr lang="en-US" altLang="ko-KR" sz="2000" i="1" dirty="0"/>
              <a:t>s</a:t>
            </a:r>
            <a:r>
              <a:rPr lang="ko-KR" altLang="en-US" sz="2000" dirty="0"/>
              <a:t>에서 </a:t>
            </a:r>
            <a:r>
              <a:rPr lang="en-US" altLang="ko-KR" sz="2000" i="1" dirty="0"/>
              <a:t>a</a:t>
            </a:r>
            <a:r>
              <a:rPr lang="ko-KR" altLang="en-US" sz="2000" dirty="0"/>
              <a:t>를 취했을 때의 새로운 상태 </a:t>
            </a:r>
            <a:r>
              <a:rPr lang="en-US" altLang="ko-KR" sz="2000" i="1" dirty="0"/>
              <a:t>s</a:t>
            </a:r>
            <a:r>
              <a:rPr lang="en-US" altLang="ko-KR" sz="2000" dirty="0"/>
              <a:t>’ </a:t>
            </a:r>
            <a:r>
              <a:rPr lang="ko-KR" altLang="en-US" sz="2000" dirty="0" smtClean="0"/>
              <a:t>계산</a:t>
            </a:r>
            <a:endParaRPr lang="en-US" altLang="ko-KR" sz="2000" dirty="0" smtClean="0"/>
          </a:p>
          <a:p>
            <a:pPr lvl="2"/>
            <a:r>
              <a:rPr lang="en-US" altLang="ko-KR" i="1" dirty="0"/>
              <a:t>s</a:t>
            </a:r>
            <a:r>
              <a:rPr lang="en-US" altLang="ko-KR" dirty="0" smtClean="0"/>
              <a:t>’</a:t>
            </a:r>
            <a:r>
              <a:rPr lang="ko-KR" altLang="en-US" dirty="0" smtClean="0"/>
              <a:t>가 </a:t>
            </a:r>
            <a:r>
              <a:rPr lang="en-US" altLang="ko-KR" i="1" dirty="0" smtClean="0"/>
              <a:t>explored</a:t>
            </a:r>
            <a:r>
              <a:rPr lang="ko-KR" altLang="en-US" dirty="0" smtClean="0"/>
              <a:t>에 없으면</a:t>
            </a:r>
            <a:r>
              <a:rPr lang="en-US" altLang="ko-KR" dirty="0" smtClean="0"/>
              <a:t>:</a:t>
            </a:r>
            <a:endParaRPr lang="en-US" altLang="ko-KR" sz="2000" dirty="0"/>
          </a:p>
          <a:p>
            <a:pPr lvl="3"/>
            <a:r>
              <a:rPr lang="en-US" altLang="ko-KR" i="1" dirty="0" err="1" smtClean="0"/>
              <a:t>Frontier</a:t>
            </a:r>
            <a:r>
              <a:rPr lang="en-US" altLang="ko-KR" dirty="0" err="1" smtClean="0"/>
              <a:t>.update</a:t>
            </a:r>
            <a:r>
              <a:rPr lang="en-US" altLang="ko-KR" dirty="0" smtClean="0"/>
              <a:t>(solution=</a:t>
            </a:r>
            <a:r>
              <a:rPr lang="en-US" altLang="ko-KR" i="1" dirty="0" smtClean="0"/>
              <a:t>s</a:t>
            </a:r>
            <a:r>
              <a:rPr lang="en-US" altLang="ko-KR" dirty="0"/>
              <a:t>’, cost=</a:t>
            </a:r>
            <a:r>
              <a:rPr lang="en-US" altLang="ko-KR" i="1" dirty="0"/>
              <a:t>p</a:t>
            </a:r>
            <a:r>
              <a:rPr lang="en-US" altLang="ko-KR" dirty="0"/>
              <a:t> + cost(</a:t>
            </a:r>
            <a:r>
              <a:rPr lang="en-US" altLang="ko-KR" i="1" dirty="0"/>
              <a:t>s</a:t>
            </a:r>
            <a:r>
              <a:rPr lang="en-US" altLang="ko-KR" dirty="0"/>
              <a:t>, </a:t>
            </a:r>
            <a:r>
              <a:rPr lang="en-US" altLang="ko-KR" i="1" dirty="0"/>
              <a:t>a</a:t>
            </a:r>
            <a:r>
              <a:rPr lang="en-US" altLang="ko-KR" dirty="0"/>
              <a:t>))</a:t>
            </a:r>
          </a:p>
          <a:p>
            <a:pPr lvl="3"/>
            <a:r>
              <a:rPr lang="en-US" altLang="ko-KR" dirty="0"/>
              <a:t>s’</a:t>
            </a:r>
            <a:r>
              <a:rPr lang="ko-KR" altLang="en-US" dirty="0"/>
              <a:t>에 대한 최적경로가 바뀌면</a:t>
            </a:r>
            <a:r>
              <a:rPr lang="en-US" altLang="ko-KR" dirty="0"/>
              <a:t>:</a:t>
            </a:r>
          </a:p>
          <a:p>
            <a:pPr lvl="4"/>
            <a:r>
              <a:rPr lang="en-US" altLang="ko-KR" i="1" dirty="0" err="1"/>
              <a:t>Backpointer</a:t>
            </a:r>
            <a:r>
              <a:rPr lang="en-US" altLang="ko-KR" dirty="0"/>
              <a:t>[</a:t>
            </a:r>
            <a:r>
              <a:rPr lang="en-US" altLang="ko-KR" i="1" dirty="0"/>
              <a:t>s</a:t>
            </a:r>
            <a:r>
              <a:rPr lang="en-US" altLang="ko-KR" dirty="0"/>
              <a:t>’]=s</a:t>
            </a:r>
            <a:endParaRPr lang="ko-KR" altLang="en-US" dirty="0"/>
          </a:p>
        </p:txBody>
      </p:sp>
      <p:sp>
        <p:nvSpPr>
          <p:cNvPr id="74" name="슬라이드 번호 개체 틀 7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24606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Search </a:t>
            </a:r>
            <a:r>
              <a:rPr lang="ko-KR" altLang="en-US" dirty="0"/>
              <a:t>알고리즘 비교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Greedy Search : </a:t>
            </a:r>
            <a:r>
              <a:rPr lang="ko-KR" altLang="en-US" dirty="0"/>
              <a:t>최적</a:t>
            </a:r>
            <a:r>
              <a:rPr lang="en-US" altLang="ko-KR" dirty="0"/>
              <a:t>(optimal) </a:t>
            </a:r>
            <a:r>
              <a:rPr lang="ko-KR" altLang="en-US" dirty="0"/>
              <a:t>솔루션 보장 </a:t>
            </a:r>
            <a:r>
              <a:rPr lang="en-US" altLang="ko-KR" dirty="0"/>
              <a:t>X</a:t>
            </a:r>
          </a:p>
          <a:p>
            <a:pPr lvl="1"/>
            <a:r>
              <a:rPr lang="ko-KR" altLang="en-US" dirty="0"/>
              <a:t>무조건 방금 전에 본 상태에서 탐색을 이어감</a:t>
            </a:r>
            <a:endParaRPr lang="en-US" altLang="ko-KR" dirty="0"/>
          </a:p>
          <a:p>
            <a:pPr>
              <a:spcBef>
                <a:spcPts val="1800"/>
              </a:spcBef>
            </a:pPr>
            <a:r>
              <a:rPr lang="en-US" altLang="ko-KR" dirty="0"/>
              <a:t>Back-tracking Search: </a:t>
            </a:r>
            <a:r>
              <a:rPr lang="ko-KR" altLang="en-US" dirty="0"/>
              <a:t>최적 솔루션 보장 </a:t>
            </a:r>
            <a:r>
              <a:rPr lang="en-US" altLang="ko-KR" dirty="0"/>
              <a:t>O</a:t>
            </a:r>
          </a:p>
          <a:p>
            <a:pPr lvl="1"/>
            <a:r>
              <a:rPr lang="ko-KR" altLang="en-US" dirty="0"/>
              <a:t>모든 솔루션을 탐색</a:t>
            </a:r>
            <a:endParaRPr lang="en-US" altLang="ko-KR" dirty="0"/>
          </a:p>
          <a:p>
            <a:pPr>
              <a:spcBef>
                <a:spcPts val="1800"/>
              </a:spcBef>
            </a:pPr>
            <a:r>
              <a:rPr lang="en-US" altLang="ko-KR" dirty="0"/>
              <a:t>Dynamic Programming: </a:t>
            </a:r>
            <a:r>
              <a:rPr lang="ko-KR" altLang="en-US" dirty="0"/>
              <a:t>최적 솔루션 보장 </a:t>
            </a:r>
            <a:r>
              <a:rPr lang="en-US" altLang="ko-KR" dirty="0"/>
              <a:t>O</a:t>
            </a:r>
          </a:p>
          <a:p>
            <a:pPr lvl="1"/>
            <a:r>
              <a:rPr lang="ko-KR" altLang="en-US" dirty="0"/>
              <a:t>모든 솔루션을 탐색하지만 동일한 연산을 반복하는 문제 해결</a:t>
            </a:r>
            <a:endParaRPr lang="en-US" altLang="ko-KR" dirty="0"/>
          </a:p>
          <a:p>
            <a:pPr>
              <a:spcBef>
                <a:spcPts val="1800"/>
              </a:spcBef>
            </a:pPr>
            <a:r>
              <a:rPr lang="en-US" altLang="ko-KR" dirty="0"/>
              <a:t>Uniform Cost Search: </a:t>
            </a:r>
            <a:r>
              <a:rPr lang="ko-KR" altLang="en-US" dirty="0"/>
              <a:t>최적</a:t>
            </a:r>
            <a:r>
              <a:rPr lang="en-US" altLang="ko-KR" dirty="0"/>
              <a:t> </a:t>
            </a:r>
            <a:r>
              <a:rPr lang="ko-KR" altLang="en-US" dirty="0"/>
              <a:t>솔루션 보장 </a:t>
            </a:r>
            <a:r>
              <a:rPr lang="en-US" altLang="ko-KR" dirty="0"/>
              <a:t>O</a:t>
            </a:r>
          </a:p>
          <a:p>
            <a:pPr lvl="1"/>
            <a:r>
              <a:rPr lang="ko-KR" altLang="en-US" dirty="0"/>
              <a:t>어떤 상태를 먼저 볼 지 잘 결정 </a:t>
            </a:r>
            <a:r>
              <a:rPr lang="en-US" altLang="ko-KR" dirty="0"/>
              <a:t>(</a:t>
            </a:r>
            <a:r>
              <a:rPr lang="ko-KR" altLang="en-US" dirty="0"/>
              <a:t>상태의 </a:t>
            </a:r>
            <a:r>
              <a:rPr lang="en-US" altLang="ko-KR" dirty="0"/>
              <a:t>cost</a:t>
            </a:r>
            <a:r>
              <a:rPr lang="ko-KR" altLang="en-US" dirty="0"/>
              <a:t>를 기준으로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결과적으로 할 필요가 없는 탐색은 하지 않음</a:t>
            </a:r>
            <a:endParaRPr lang="en-US" altLang="ko-KR" dirty="0"/>
          </a:p>
          <a:p>
            <a:pPr>
              <a:spcBef>
                <a:spcPts val="1800"/>
              </a:spcBef>
            </a:pPr>
            <a:r>
              <a:rPr lang="en-US" altLang="ko-KR" dirty="0"/>
              <a:t>A* Search : 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74929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Dijkstra Algorithm </a:t>
            </a:r>
            <a:r>
              <a:rPr lang="en-US" altLang="ko-KR" dirty="0" err="1"/>
              <a:t>v.s</a:t>
            </a:r>
            <a:r>
              <a:rPr lang="en-US" altLang="ko-KR" dirty="0"/>
              <a:t>. UCS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사실상 같은 알고리즘</a:t>
            </a:r>
            <a:endParaRPr lang="en-US" altLang="ko-KR" dirty="0" smtClean="0"/>
          </a:p>
          <a:p>
            <a:r>
              <a:rPr lang="ko-KR" altLang="en-US" dirty="0" smtClean="0"/>
              <a:t>시작 노드부터 </a:t>
            </a:r>
            <a:r>
              <a:rPr lang="ko-KR" altLang="en-US" u="sng" dirty="0" smtClean="0"/>
              <a:t>모든 노드</a:t>
            </a:r>
            <a:r>
              <a:rPr lang="ko-KR" altLang="en-US" dirty="0" smtClean="0"/>
              <a:t>에 대한 최단거리를 계산 가능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689074" y="5939934"/>
            <a:ext cx="23974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Edsger W. Dijkstra</a:t>
            </a:r>
            <a:endParaRPr lang="en-US" altLang="ko-KR" b="1" dirty="0"/>
          </a:p>
          <a:p>
            <a:r>
              <a:rPr lang="en-US" altLang="ko-KR" dirty="0"/>
              <a:t>Turing Award Winner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381" y="4164247"/>
            <a:ext cx="1810854" cy="24220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90392" y="3036134"/>
            <a:ext cx="255621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Frontier: []</a:t>
            </a:r>
          </a:p>
          <a:p>
            <a:r>
              <a:rPr lang="en-US" altLang="ko-KR" sz="2000" dirty="0"/>
              <a:t>Explored: [S, A, B, C]</a:t>
            </a:r>
          </a:p>
          <a:p>
            <a:r>
              <a:rPr lang="en-US" altLang="ko-KR" sz="2000" dirty="0" err="1">
                <a:solidFill>
                  <a:srgbClr val="FF0000"/>
                </a:solidFill>
              </a:rPr>
              <a:t>Backpointer</a:t>
            </a:r>
            <a:r>
              <a:rPr lang="en-US" altLang="ko-KR" sz="2000" dirty="0">
                <a:solidFill>
                  <a:srgbClr val="FF0000"/>
                </a:solidFill>
              </a:rPr>
              <a:t>:{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A:S,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B:S,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C:A,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G:A}</a:t>
            </a:r>
            <a:endParaRPr lang="en-US" altLang="ko-KR" sz="2000" dirty="0"/>
          </a:p>
        </p:txBody>
      </p:sp>
      <p:sp>
        <p:nvSpPr>
          <p:cNvPr id="8" name="타원 7"/>
          <p:cNvSpPr/>
          <p:nvPr/>
        </p:nvSpPr>
        <p:spPr>
          <a:xfrm>
            <a:off x="1709303" y="5282903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B</a:t>
            </a:r>
            <a:endParaRPr lang="ko-KR" altLang="en-US" sz="2400" dirty="0"/>
          </a:p>
        </p:txBody>
      </p:sp>
      <p:sp>
        <p:nvSpPr>
          <p:cNvPr id="9" name="타원 8"/>
          <p:cNvSpPr/>
          <p:nvPr/>
        </p:nvSpPr>
        <p:spPr>
          <a:xfrm>
            <a:off x="1997700" y="3834632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A</a:t>
            </a:r>
            <a:endParaRPr lang="ko-KR" altLang="en-US" sz="2400" dirty="0"/>
          </a:p>
        </p:txBody>
      </p:sp>
      <p:cxnSp>
        <p:nvCxnSpPr>
          <p:cNvPr id="10" name="직선 화살표 연결선 9"/>
          <p:cNvCxnSpPr>
            <a:stCxn id="16" idx="5"/>
          </p:cNvCxnSpPr>
          <p:nvPr/>
        </p:nvCxnSpPr>
        <p:spPr>
          <a:xfrm>
            <a:off x="1081512" y="4925070"/>
            <a:ext cx="627791" cy="777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16" idx="6"/>
            <a:endCxn id="9" idx="2"/>
          </p:cNvCxnSpPr>
          <p:nvPr/>
        </p:nvCxnSpPr>
        <p:spPr>
          <a:xfrm flipV="1">
            <a:off x="1204516" y="4254595"/>
            <a:ext cx="793184" cy="373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3488488" y="4571565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G</a:t>
            </a:r>
            <a:endParaRPr lang="ko-KR" altLang="en-US" sz="2400" dirty="0"/>
          </a:p>
        </p:txBody>
      </p:sp>
      <p:cxnSp>
        <p:nvCxnSpPr>
          <p:cNvPr id="13" name="직선 화살표 연결선 12"/>
          <p:cNvCxnSpPr>
            <a:stCxn id="9" idx="6"/>
            <a:endCxn id="12" idx="1"/>
          </p:cNvCxnSpPr>
          <p:nvPr/>
        </p:nvCxnSpPr>
        <p:spPr>
          <a:xfrm>
            <a:off x="2837626" y="4254595"/>
            <a:ext cx="773866" cy="4399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8" idx="6"/>
            <a:endCxn id="12" idx="2"/>
          </p:cNvCxnSpPr>
          <p:nvPr/>
        </p:nvCxnSpPr>
        <p:spPr>
          <a:xfrm flipV="1">
            <a:off x="2549229" y="4991528"/>
            <a:ext cx="939259" cy="7113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856567" y="43822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9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64590" y="4208148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S</a:t>
            </a:r>
            <a:endParaRPr lang="ko-KR" alt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1092388" y="393341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10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59369" y="524406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20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524286" y="3324321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C</a:t>
            </a:r>
            <a:endParaRPr lang="ko-KR" altLang="en-US" sz="2400" dirty="0"/>
          </a:p>
        </p:txBody>
      </p:sp>
      <p:cxnSp>
        <p:nvCxnSpPr>
          <p:cNvPr id="20" name="직선 화살표 연결선 19"/>
          <p:cNvCxnSpPr>
            <a:stCxn id="9" idx="6"/>
            <a:endCxn id="19" idx="2"/>
          </p:cNvCxnSpPr>
          <p:nvPr/>
        </p:nvCxnSpPr>
        <p:spPr>
          <a:xfrm flipV="1">
            <a:off x="2837626" y="3744284"/>
            <a:ext cx="686660" cy="5103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883519" y="3537673"/>
            <a:ext cx="33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4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cxnSp>
        <p:nvCxnSpPr>
          <p:cNvPr id="22" name="구부러진 연결선 21"/>
          <p:cNvCxnSpPr>
            <a:stCxn id="9" idx="0"/>
            <a:endCxn id="16" idx="0"/>
          </p:cNvCxnSpPr>
          <p:nvPr/>
        </p:nvCxnSpPr>
        <p:spPr>
          <a:xfrm rot="16200000" flipH="1" flipV="1">
            <a:off x="1414350" y="3204835"/>
            <a:ext cx="373516" cy="1633110"/>
          </a:xfrm>
          <a:prstGeom prst="curvedConnector3">
            <a:avLst>
              <a:gd name="adj1" fmla="val -6120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04287" y="3100701"/>
            <a:ext cx="33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5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03664" y="538357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3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1251258" y="4375094"/>
            <a:ext cx="793184" cy="362406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>
            <a:off x="2906758" y="3683349"/>
            <a:ext cx="524824" cy="36719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 flipV="1">
            <a:off x="3089807" y="4216202"/>
            <a:ext cx="547214" cy="33537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 flipV="1">
            <a:off x="1210979" y="4832105"/>
            <a:ext cx="524843" cy="587954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3719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05803" y="3912661"/>
            <a:ext cx="5757706" cy="11555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우선순위 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우선순위 큐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아이템의 우선순위를 고려하여 저장</a:t>
            </a:r>
            <a:r>
              <a:rPr lang="en-US" altLang="ko-KR" dirty="0"/>
              <a:t>, </a:t>
            </a:r>
            <a:r>
              <a:rPr lang="ko-KR" altLang="en-US" dirty="0"/>
              <a:t>그리고 삭제 시 가장 높은 우선순위의 아이템을 제거</a:t>
            </a:r>
            <a:endParaRPr lang="en-US" altLang="ko-KR" dirty="0"/>
          </a:p>
          <a:p>
            <a:pPr lvl="1"/>
            <a:r>
              <a:rPr lang="en-US" altLang="ko-KR" dirty="0"/>
              <a:t>Enqueue: </a:t>
            </a:r>
            <a:r>
              <a:rPr lang="ko-KR" altLang="en-US" dirty="0"/>
              <a:t>우선순위를 고려하여 큐에 데이터 삽입</a:t>
            </a:r>
            <a:endParaRPr lang="en-US" altLang="ko-KR" dirty="0"/>
          </a:p>
          <a:p>
            <a:pPr lvl="1"/>
            <a:r>
              <a:rPr lang="en-US" altLang="ko-KR" dirty="0"/>
              <a:t>Dequeue: </a:t>
            </a:r>
            <a:r>
              <a:rPr lang="ko-KR" altLang="en-US" dirty="0"/>
              <a:t>가장 우선순위가 높은 데이터 제거 및 조회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. Cost</a:t>
            </a:r>
            <a:r>
              <a:rPr lang="ko-KR" altLang="en-US" dirty="0"/>
              <a:t>를 기준으로 </a:t>
            </a:r>
            <a:r>
              <a:rPr lang="en-US" altLang="ko-KR" dirty="0"/>
              <a:t>solution</a:t>
            </a:r>
            <a:r>
              <a:rPr lang="ko-KR" altLang="en-US" dirty="0"/>
              <a:t>을 저장하는 </a:t>
            </a:r>
            <a:r>
              <a:rPr lang="en-US" altLang="ko-KR" dirty="0"/>
              <a:t>queue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90377" y="4107935"/>
            <a:ext cx="533400" cy="369332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295252" y="4107935"/>
            <a:ext cx="533400" cy="369332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270884" y="4107935"/>
            <a:ext cx="533400" cy="369332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246516" y="4107935"/>
            <a:ext cx="533400" cy="369332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239837" y="4107935"/>
            <a:ext cx="533400" cy="369332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6233158" y="4107935"/>
            <a:ext cx="533400" cy="369332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152502" y="5636268"/>
            <a:ext cx="533400" cy="369332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6</a:t>
            </a:r>
            <a:endParaRPr lang="ko-KR" altLang="en-US" dirty="0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3804284" y="4581589"/>
            <a:ext cx="261937" cy="142660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47997" y="5636268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Enqueue</a:t>
            </a:r>
            <a:endParaRPr lang="ko-KR" altLang="en-US" b="1" dirty="0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6856366" y="4581589"/>
            <a:ext cx="674234" cy="116205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7671434" y="5743639"/>
            <a:ext cx="533400" cy="369332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332671" y="4793282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Dequeue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30813" y="391266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Back</a:t>
            </a:r>
            <a:endParaRPr lang="ko-KR" alt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983857" y="3912661"/>
            <a:ext cx="768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Front</a:t>
            </a:r>
            <a:endParaRPr lang="ko-KR" altLang="en-US" b="1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1390377" y="4472912"/>
            <a:ext cx="533400" cy="449273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2291917" y="4472912"/>
            <a:ext cx="533400" cy="449273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3272097" y="4472912"/>
            <a:ext cx="533400" cy="449273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4246516" y="4472912"/>
            <a:ext cx="533400" cy="449273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3152502" y="6005600"/>
            <a:ext cx="533400" cy="449273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5242422" y="4472912"/>
            <a:ext cx="533400" cy="449273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235114" y="4472912"/>
            <a:ext cx="533400" cy="449273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7673347" y="6112971"/>
            <a:ext cx="533400" cy="449273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65377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우선순위 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Priority queue</a:t>
            </a:r>
            <a:r>
              <a:rPr lang="ko-KR" altLang="en-US" dirty="0"/>
              <a:t>는 일반적으로 구현에 </a:t>
            </a:r>
            <a:r>
              <a:rPr lang="en-US" altLang="ko-KR" dirty="0"/>
              <a:t>heap</a:t>
            </a:r>
            <a:r>
              <a:rPr lang="ko-KR" altLang="en-US" dirty="0"/>
              <a:t>을 사용</a:t>
            </a:r>
            <a:endParaRPr lang="en-US" altLang="ko-KR" dirty="0"/>
          </a:p>
          <a:p>
            <a:r>
              <a:rPr lang="en-US" altLang="ko-KR" dirty="0"/>
              <a:t>Heap</a:t>
            </a:r>
          </a:p>
          <a:p>
            <a:pPr lvl="1"/>
            <a:r>
              <a:rPr lang="ko-KR" altLang="en-US" dirty="0"/>
              <a:t>최대값 </a:t>
            </a:r>
            <a:r>
              <a:rPr lang="en-US" altLang="ko-KR" dirty="0"/>
              <a:t>(</a:t>
            </a:r>
            <a:r>
              <a:rPr lang="ko-KR" altLang="en-US" dirty="0"/>
              <a:t>또는 최소값</a:t>
            </a:r>
            <a:r>
              <a:rPr lang="en-US" altLang="ko-KR" dirty="0"/>
              <a:t>)</a:t>
            </a:r>
            <a:r>
              <a:rPr lang="ko-KR" altLang="en-US" dirty="0"/>
              <a:t> 검색 연산을 빠르게 하기 위한 자료구조</a:t>
            </a:r>
            <a:endParaRPr lang="en-US" altLang="ko-KR" dirty="0"/>
          </a:p>
          <a:p>
            <a:pPr lvl="1"/>
            <a:r>
              <a:rPr lang="en-US" altLang="ko-KR" b="1" dirty="0"/>
              <a:t>heap property</a:t>
            </a:r>
            <a:r>
              <a:rPr lang="ko-KR" altLang="en-US" dirty="0"/>
              <a:t>를 만족하는 특수한 </a:t>
            </a:r>
            <a:r>
              <a:rPr lang="en-US" altLang="ko-KR" dirty="0"/>
              <a:t>tree</a:t>
            </a:r>
            <a:r>
              <a:rPr lang="ko-KR" altLang="en-US" dirty="0"/>
              <a:t>로 구현</a:t>
            </a:r>
            <a:endParaRPr lang="en-US" altLang="ko-KR" dirty="0"/>
          </a:p>
          <a:p>
            <a:pPr lvl="2"/>
            <a:r>
              <a:rPr lang="en-US" altLang="ko-KR" dirty="0"/>
              <a:t>“A</a:t>
            </a:r>
            <a:r>
              <a:rPr lang="ko-KR" altLang="en-US" dirty="0"/>
              <a:t>가 </a:t>
            </a:r>
            <a:r>
              <a:rPr lang="en-US" altLang="ko-KR" dirty="0"/>
              <a:t>B</a:t>
            </a:r>
            <a:r>
              <a:rPr lang="ko-KR" altLang="en-US" dirty="0"/>
              <a:t>의 </a:t>
            </a:r>
            <a:r>
              <a:rPr lang="ko-KR" altLang="en-US" dirty="0" err="1"/>
              <a:t>부모노드이면</a:t>
            </a:r>
            <a:r>
              <a:rPr lang="en-US" altLang="ko-KR" dirty="0"/>
              <a:t>, A</a:t>
            </a:r>
            <a:r>
              <a:rPr lang="ko-KR" altLang="en-US" dirty="0"/>
              <a:t>의 </a:t>
            </a:r>
            <a:r>
              <a:rPr lang="ko-KR" altLang="en-US" dirty="0" err="1"/>
              <a:t>키값과</a:t>
            </a:r>
            <a:r>
              <a:rPr lang="ko-KR" altLang="en-US" dirty="0"/>
              <a:t> </a:t>
            </a:r>
            <a:r>
              <a:rPr lang="en-US" altLang="ko-KR" dirty="0"/>
              <a:t>B</a:t>
            </a:r>
            <a:r>
              <a:rPr lang="ko-KR" altLang="en-US" dirty="0"/>
              <a:t>의 </a:t>
            </a:r>
            <a:r>
              <a:rPr lang="ko-KR" altLang="en-US" dirty="0" err="1"/>
              <a:t>키값</a:t>
            </a:r>
            <a:r>
              <a:rPr lang="ko-KR" altLang="en-US" dirty="0"/>
              <a:t> 사이에는 대소관계가 성립한다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36</a:t>
            </a:fld>
            <a:endParaRPr lang="ko-KR" altLang="en-US" dirty="0"/>
          </a:p>
        </p:txBody>
      </p:sp>
      <p:pic>
        <p:nvPicPr>
          <p:cNvPr id="2050" name="Picture 2" descr="https://upload.wikimedia.org/wikipedia/commons/thumb/3/38/Max-Heap.svg/240px-Max-Heap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907" y="3662824"/>
            <a:ext cx="3114747" cy="231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04904" y="5875349"/>
            <a:ext cx="5790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Max heap: </a:t>
            </a:r>
            <a:r>
              <a:rPr lang="ko-KR" altLang="en-US" dirty="0"/>
              <a:t>최대값이 먼저 나오는 </a:t>
            </a:r>
            <a:r>
              <a:rPr lang="en-US" altLang="ko-KR" dirty="0"/>
              <a:t>heap (</a:t>
            </a:r>
            <a:r>
              <a:rPr lang="en-US" altLang="ko-KR" dirty="0" err="1"/>
              <a:t>v.s</a:t>
            </a:r>
            <a:r>
              <a:rPr lang="en-US" altLang="ko-KR" dirty="0"/>
              <a:t>. Min heap)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54731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Heap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1258433"/>
            <a:ext cx="4619897" cy="544671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삽입 연산 </a:t>
            </a:r>
            <a:r>
              <a:rPr lang="en-US" altLang="ko-KR" sz="2000" dirty="0"/>
              <a:t>(</a:t>
            </a:r>
            <a:r>
              <a:rPr lang="ko-KR" altLang="en-US" sz="2000" dirty="0"/>
              <a:t>예</a:t>
            </a:r>
            <a:r>
              <a:rPr lang="en-US" altLang="ko-KR" sz="2000" dirty="0"/>
              <a:t>. “23”)</a:t>
            </a:r>
          </a:p>
          <a:p>
            <a:pPr lvl="1"/>
            <a:r>
              <a:rPr lang="ko-KR" altLang="en-US" sz="2000" dirty="0"/>
              <a:t>새로운 </a:t>
            </a:r>
            <a:r>
              <a:rPr lang="ko-KR" altLang="en-US" sz="2000" dirty="0" err="1"/>
              <a:t>노드를</a:t>
            </a:r>
            <a:r>
              <a:rPr lang="ko-KR" altLang="en-US" sz="2000" dirty="0"/>
              <a:t> 마지막 </a:t>
            </a:r>
            <a:r>
              <a:rPr lang="ko-KR" altLang="en-US" sz="2000" dirty="0" err="1"/>
              <a:t>노드</a:t>
            </a:r>
            <a:r>
              <a:rPr lang="ko-KR" altLang="en-US" sz="2000" dirty="0"/>
              <a:t> 다음에 위치시킴</a:t>
            </a:r>
            <a:endParaRPr lang="en-US" altLang="ko-KR" sz="2000" dirty="0"/>
          </a:p>
          <a:p>
            <a:pPr lvl="1"/>
            <a:r>
              <a:rPr lang="ko-KR" altLang="en-US" sz="2000" dirty="0"/>
              <a:t>해당 </a:t>
            </a:r>
            <a:r>
              <a:rPr lang="ko-KR" altLang="en-US" sz="2000" dirty="0" err="1"/>
              <a:t>노드를</a:t>
            </a:r>
            <a:r>
              <a:rPr lang="ko-KR" altLang="en-US" sz="2000" dirty="0"/>
              <a:t> 부모 </a:t>
            </a:r>
            <a:r>
              <a:rPr lang="ko-KR" altLang="en-US" sz="2000" dirty="0" err="1"/>
              <a:t>노드와</a:t>
            </a:r>
            <a:r>
              <a:rPr lang="ko-KR" altLang="en-US" sz="2000" dirty="0"/>
              <a:t> 비교해 </a:t>
            </a:r>
            <a:r>
              <a:rPr lang="ko-KR" altLang="en-US" sz="2000" dirty="0" err="1"/>
              <a:t>히프의</a:t>
            </a:r>
            <a:r>
              <a:rPr lang="ko-KR" altLang="en-US" sz="2000" dirty="0"/>
              <a:t> 성질</a:t>
            </a:r>
            <a:r>
              <a:rPr lang="en-US" altLang="ko-KR" sz="2000" dirty="0"/>
              <a:t>(</a:t>
            </a:r>
            <a:r>
              <a:rPr lang="ko-KR" altLang="en-US" sz="2000" dirty="0"/>
              <a:t>대소관계</a:t>
            </a:r>
            <a:r>
              <a:rPr lang="en-US" altLang="ko-KR" sz="2000" dirty="0"/>
              <a:t>)</a:t>
            </a:r>
            <a:r>
              <a:rPr lang="ko-KR" altLang="en-US" sz="2000" dirty="0"/>
              <a:t>이 만족되지 않으면 자리를 바꿈 </a:t>
            </a:r>
            <a:r>
              <a:rPr lang="en-US" altLang="ko-KR" sz="2000" dirty="0"/>
              <a:t>(</a:t>
            </a:r>
            <a:r>
              <a:rPr lang="ko-KR" altLang="en-US" sz="2000" dirty="0"/>
              <a:t>반복</a:t>
            </a:r>
            <a:r>
              <a:rPr lang="en-US" altLang="ko-KR" sz="2000" dirty="0"/>
              <a:t>)</a:t>
            </a:r>
          </a:p>
          <a:p>
            <a:r>
              <a:rPr lang="ko-KR" altLang="en-US" sz="2000" dirty="0"/>
              <a:t>삭제 연산 </a:t>
            </a:r>
            <a:r>
              <a:rPr lang="en-US" altLang="ko-KR" sz="2000" dirty="0"/>
              <a:t>(</a:t>
            </a:r>
            <a:r>
              <a:rPr lang="ko-KR" altLang="en-US" sz="2000" dirty="0" err="1"/>
              <a:t>최상단</a:t>
            </a:r>
            <a:r>
              <a:rPr lang="en-US" altLang="ko-KR" sz="2000" dirty="0"/>
              <a:t>)</a:t>
            </a:r>
          </a:p>
          <a:p>
            <a:pPr lvl="1"/>
            <a:r>
              <a:rPr lang="ko-KR" altLang="en-US" sz="2000" dirty="0"/>
              <a:t>루트 </a:t>
            </a:r>
            <a:r>
              <a:rPr lang="ko-KR" altLang="en-US" sz="2000" dirty="0" err="1"/>
              <a:t>노드를</a:t>
            </a:r>
            <a:r>
              <a:rPr lang="ko-KR" altLang="en-US" sz="2000" dirty="0"/>
              <a:t> 제거하고 마지막 </a:t>
            </a:r>
            <a:r>
              <a:rPr lang="ko-KR" altLang="en-US" sz="2000" dirty="0" err="1"/>
              <a:t>노드를</a:t>
            </a:r>
            <a:r>
              <a:rPr lang="ko-KR" altLang="en-US" sz="2000" dirty="0"/>
              <a:t> 루트 </a:t>
            </a:r>
            <a:r>
              <a:rPr lang="ko-KR" altLang="en-US" sz="2000" dirty="0" err="1"/>
              <a:t>노드에</a:t>
            </a:r>
            <a:r>
              <a:rPr lang="ko-KR" altLang="en-US" sz="2000" dirty="0"/>
              <a:t> 위치시킨다</a:t>
            </a:r>
            <a:endParaRPr lang="en-US" altLang="ko-KR" sz="2000" dirty="0"/>
          </a:p>
          <a:p>
            <a:pPr lvl="1"/>
            <a:r>
              <a:rPr lang="ko-KR" altLang="en-US" sz="2000" dirty="0"/>
              <a:t>해당 </a:t>
            </a:r>
            <a:r>
              <a:rPr lang="ko-KR" altLang="en-US" sz="2000" dirty="0" err="1"/>
              <a:t>노드를</a:t>
            </a:r>
            <a:r>
              <a:rPr lang="ko-KR" altLang="en-US" sz="2000" dirty="0"/>
              <a:t> 자식 </a:t>
            </a:r>
            <a:r>
              <a:rPr lang="ko-KR" altLang="en-US" sz="2000" dirty="0" err="1"/>
              <a:t>노드와</a:t>
            </a:r>
            <a:r>
              <a:rPr lang="ko-KR" altLang="en-US" sz="2000" dirty="0"/>
              <a:t> 비교해 </a:t>
            </a:r>
            <a:r>
              <a:rPr lang="ko-KR" altLang="en-US" sz="2000" dirty="0" err="1"/>
              <a:t>히프의</a:t>
            </a:r>
            <a:r>
              <a:rPr lang="ko-KR" altLang="en-US" sz="2000" dirty="0"/>
              <a:t> 성질</a:t>
            </a:r>
            <a:r>
              <a:rPr lang="en-US" altLang="ko-KR" sz="2000" dirty="0"/>
              <a:t>(</a:t>
            </a:r>
            <a:r>
              <a:rPr lang="ko-KR" altLang="en-US" sz="2000" dirty="0"/>
              <a:t>대소관계</a:t>
            </a:r>
            <a:r>
              <a:rPr lang="en-US" altLang="ko-KR" sz="2000" dirty="0"/>
              <a:t>)</a:t>
            </a:r>
            <a:r>
              <a:rPr lang="ko-KR" altLang="en-US" sz="2000" dirty="0"/>
              <a:t>이 만족되지 않으면 자리를 바꾼다 </a:t>
            </a:r>
            <a:r>
              <a:rPr lang="en-US" altLang="ko-KR" sz="2000" dirty="0"/>
              <a:t>(</a:t>
            </a:r>
            <a:r>
              <a:rPr lang="ko-KR" altLang="en-US" sz="2000" dirty="0"/>
              <a:t>반복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pic>
        <p:nvPicPr>
          <p:cNvPr id="5" name="Picture 2" descr="https://upload.wikimedia.org/wikipedia/commons/thumb/3/38/Max-Heap.svg/240px-Max-Heap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840" y="1556089"/>
            <a:ext cx="4145869" cy="307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8528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Heap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</a:t>
            </a:r>
            <a:r>
              <a:rPr lang="ko-KR" altLang="en-US" dirty="0"/>
              <a:t>개의 아이템이 있을 때 </a:t>
            </a:r>
            <a:r>
              <a:rPr lang="en-US" altLang="ko-KR" dirty="0"/>
              <a:t>log</a:t>
            </a:r>
            <a:r>
              <a:rPr lang="en-US" altLang="ko-KR" baseline="-25000" dirty="0"/>
              <a:t>2</a:t>
            </a:r>
            <a:r>
              <a:rPr lang="en-US" altLang="ko-KR" dirty="0"/>
              <a:t>n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. log</a:t>
            </a:r>
            <a:r>
              <a:rPr lang="en-US" altLang="ko-KR" baseline="-25000" dirty="0"/>
              <a:t>2</a:t>
            </a:r>
            <a:r>
              <a:rPr lang="en-US" altLang="ko-KR" dirty="0"/>
              <a:t>8 = log</a:t>
            </a:r>
            <a:r>
              <a:rPr lang="en-US" altLang="ko-KR" baseline="-25000" dirty="0"/>
              <a:t>2</a:t>
            </a:r>
            <a:r>
              <a:rPr lang="en-US" altLang="ko-KR" dirty="0"/>
              <a:t>2</a:t>
            </a:r>
            <a:r>
              <a:rPr lang="en-US" altLang="ko-KR" baseline="30000" dirty="0"/>
              <a:t>3</a:t>
            </a:r>
            <a:r>
              <a:rPr lang="en-US" altLang="ko-KR" dirty="0"/>
              <a:t> = 3</a:t>
            </a:r>
          </a:p>
          <a:p>
            <a:r>
              <a:rPr lang="en-US" altLang="ko-KR" dirty="0"/>
              <a:t>Heap </a:t>
            </a:r>
            <a:r>
              <a:rPr lang="ko-KR" altLang="en-US" dirty="0"/>
              <a:t>삽입</a:t>
            </a:r>
            <a:r>
              <a:rPr lang="en-US" altLang="ko-KR" dirty="0"/>
              <a:t>/</a:t>
            </a:r>
            <a:r>
              <a:rPr lang="ko-KR" altLang="en-US" dirty="0"/>
              <a:t>삭제 연산의 시간은 높이에 비례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4514306" y="2935878"/>
            <a:ext cx="705395" cy="705395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3147604" y="3682741"/>
            <a:ext cx="705395" cy="705395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965916" y="3682741"/>
            <a:ext cx="705395" cy="705395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351859" y="4565460"/>
            <a:ext cx="705395" cy="705395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893277" y="4565460"/>
            <a:ext cx="705395" cy="705395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260521" y="4565460"/>
            <a:ext cx="705395" cy="705395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801939" y="4565460"/>
            <a:ext cx="705395" cy="705395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>
            <a:stCxn id="9" idx="0"/>
            <a:endCxn id="7" idx="3"/>
          </p:cNvCxnSpPr>
          <p:nvPr/>
        </p:nvCxnSpPr>
        <p:spPr>
          <a:xfrm flipV="1">
            <a:off x="2704557" y="4284833"/>
            <a:ext cx="546350" cy="2806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stCxn id="7" idx="7"/>
            <a:endCxn id="6" idx="3"/>
          </p:cNvCxnSpPr>
          <p:nvPr/>
        </p:nvCxnSpPr>
        <p:spPr>
          <a:xfrm flipV="1">
            <a:off x="3749696" y="3537970"/>
            <a:ext cx="867913" cy="2480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8" idx="1"/>
            <a:endCxn id="6" idx="5"/>
          </p:cNvCxnSpPr>
          <p:nvPr/>
        </p:nvCxnSpPr>
        <p:spPr>
          <a:xfrm flipH="1" flipV="1">
            <a:off x="5116398" y="3537970"/>
            <a:ext cx="952821" cy="2480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stCxn id="10" idx="0"/>
            <a:endCxn id="7" idx="5"/>
          </p:cNvCxnSpPr>
          <p:nvPr/>
        </p:nvCxnSpPr>
        <p:spPr>
          <a:xfrm flipH="1" flipV="1">
            <a:off x="3749696" y="4284833"/>
            <a:ext cx="496279" cy="2806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stCxn id="11" idx="0"/>
            <a:endCxn id="8" idx="3"/>
          </p:cNvCxnSpPr>
          <p:nvPr/>
        </p:nvCxnSpPr>
        <p:spPr>
          <a:xfrm flipV="1">
            <a:off x="5613219" y="4284833"/>
            <a:ext cx="456000" cy="2806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12" idx="0"/>
            <a:endCxn id="8" idx="5"/>
          </p:cNvCxnSpPr>
          <p:nvPr/>
        </p:nvCxnSpPr>
        <p:spPr>
          <a:xfrm flipH="1" flipV="1">
            <a:off x="6568008" y="4284833"/>
            <a:ext cx="586629" cy="2806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929368" y="3096546"/>
            <a:ext cx="0" cy="307412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/>
          <p:cNvSpPr/>
          <p:nvPr/>
        </p:nvSpPr>
        <p:spPr>
          <a:xfrm>
            <a:off x="1646464" y="5648638"/>
            <a:ext cx="705395" cy="705395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연결선 53"/>
          <p:cNvCxnSpPr>
            <a:stCxn id="53" idx="0"/>
            <a:endCxn id="9" idx="3"/>
          </p:cNvCxnSpPr>
          <p:nvPr/>
        </p:nvCxnSpPr>
        <p:spPr>
          <a:xfrm flipV="1">
            <a:off x="1999162" y="5167552"/>
            <a:ext cx="456000" cy="48108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9310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util.PriorityQueue</a:t>
            </a:r>
            <a:r>
              <a:rPr lang="en-US" altLang="ko-KR" dirty="0"/>
              <a:t> </a:t>
            </a:r>
            <a:r>
              <a:rPr lang="ko-KR" altLang="en-US" dirty="0"/>
              <a:t>코드 확인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특징</a:t>
            </a:r>
            <a:endParaRPr lang="en-US" altLang="ko-KR" dirty="0"/>
          </a:p>
          <a:p>
            <a:pPr lvl="1"/>
            <a:r>
              <a:rPr lang="en-US" altLang="ko-KR" dirty="0"/>
              <a:t>Search</a:t>
            </a:r>
            <a:r>
              <a:rPr lang="ko-KR" altLang="en-US" dirty="0"/>
              <a:t>에서는 비용이 낮은 것을 우선시하기 때문에 </a:t>
            </a:r>
            <a:r>
              <a:rPr lang="en-US" altLang="ko-KR" dirty="0"/>
              <a:t>min heap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/>
            <a:r>
              <a:rPr lang="ko-KR" altLang="en-US" dirty="0"/>
              <a:t>같은 </a:t>
            </a:r>
            <a:r>
              <a:rPr lang="en-US" altLang="ko-KR" dirty="0"/>
              <a:t>item</a:t>
            </a:r>
            <a:r>
              <a:rPr lang="ko-KR" altLang="en-US" dirty="0"/>
              <a:t> 중복 저장을 허용하지 않음</a:t>
            </a:r>
            <a:endParaRPr lang="en-US" altLang="ko-KR" dirty="0"/>
          </a:p>
          <a:p>
            <a:pPr lvl="2"/>
            <a:r>
              <a:rPr lang="ko-KR" altLang="en-US" dirty="0"/>
              <a:t>물리적으로는 중복 저장하고</a:t>
            </a:r>
            <a:r>
              <a:rPr lang="en-US" altLang="ko-KR"/>
              <a:t>, </a:t>
            </a:r>
            <a:r>
              <a:rPr lang="ko-KR" altLang="en-US" smtClean="0"/>
              <a:t>비용이 </a:t>
            </a:r>
            <a:r>
              <a:rPr lang="ko-KR" altLang="en-US" dirty="0"/>
              <a:t>낮은 아이템을 무시</a:t>
            </a:r>
            <a:endParaRPr lang="en-US" altLang="ko-KR" dirty="0"/>
          </a:p>
          <a:p>
            <a:pPr lvl="1"/>
            <a:r>
              <a:rPr lang="en-US" altLang="ko-KR" dirty="0"/>
              <a:t>Heap </a:t>
            </a:r>
            <a:r>
              <a:rPr lang="ko-KR" altLang="en-US" dirty="0"/>
              <a:t>자체는 </a:t>
            </a:r>
            <a:r>
              <a:rPr lang="en-US" altLang="ko-KR" dirty="0"/>
              <a:t>(priority, item, …) </a:t>
            </a:r>
            <a:r>
              <a:rPr lang="ko-KR" altLang="en-US" dirty="0" err="1"/>
              <a:t>튜플의</a:t>
            </a:r>
            <a:r>
              <a:rPr lang="ko-KR" altLang="en-US" dirty="0"/>
              <a:t> 리스트로 저장하며</a:t>
            </a:r>
            <a:r>
              <a:rPr lang="en-US" altLang="ko-KR" dirty="0"/>
              <a:t>, </a:t>
            </a:r>
            <a:r>
              <a:rPr lang="en-US" altLang="ko-KR" dirty="0" err="1"/>
              <a:t>heapq</a:t>
            </a:r>
            <a:r>
              <a:rPr lang="en-US" altLang="ko-KR" dirty="0"/>
              <a:t> package </a:t>
            </a:r>
            <a:r>
              <a:rPr lang="ko-KR" altLang="en-US" dirty="0"/>
              <a:t>사용해 이 리스트에 대해 연산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함수</a:t>
            </a:r>
            <a:endParaRPr lang="en-US" altLang="ko-KR" dirty="0"/>
          </a:p>
          <a:p>
            <a:pPr lvl="1"/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update(item,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new_priority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ko-KR" dirty="0"/>
              <a:t>: </a:t>
            </a:r>
            <a:r>
              <a:rPr lang="ko-KR" altLang="en-US" dirty="0"/>
              <a:t>우선순위 큐에 </a:t>
            </a:r>
            <a:r>
              <a:rPr lang="en-US" altLang="ko-KR" dirty="0"/>
              <a:t>item</a:t>
            </a:r>
            <a:r>
              <a:rPr lang="ko-KR" altLang="en-US" dirty="0"/>
              <a:t> 삽입</a:t>
            </a:r>
            <a:endParaRPr lang="en-US" altLang="ko-KR" dirty="0"/>
          </a:p>
          <a:p>
            <a:pPr lvl="2"/>
            <a:r>
              <a:rPr lang="ko-KR" altLang="en-US" dirty="0"/>
              <a:t>기존에 동일한 </a:t>
            </a:r>
            <a:r>
              <a:rPr lang="en-US" altLang="ko-KR" dirty="0"/>
              <a:t>item</a:t>
            </a:r>
            <a:r>
              <a:rPr lang="ko-KR" altLang="en-US" dirty="0"/>
              <a:t>이 있는 경우</a:t>
            </a:r>
            <a:r>
              <a:rPr lang="en-US" altLang="ko-KR" dirty="0"/>
              <a:t>, priority </a:t>
            </a:r>
            <a:r>
              <a:rPr lang="ko-KR" altLang="en-US" dirty="0"/>
              <a:t>값이 높은 </a:t>
            </a:r>
            <a:r>
              <a:rPr lang="en-US" altLang="ko-KR" dirty="0"/>
              <a:t>item</a:t>
            </a:r>
            <a:r>
              <a:rPr lang="ko-KR" altLang="en-US" dirty="0"/>
              <a:t>을 제거</a:t>
            </a:r>
            <a:endParaRPr lang="en-US" altLang="ko-KR" dirty="0"/>
          </a:p>
          <a:p>
            <a:pPr lvl="2"/>
            <a:r>
              <a:rPr lang="ko-KR" altLang="en-US" dirty="0"/>
              <a:t>변경사항이 있는 경우 </a:t>
            </a:r>
            <a:r>
              <a:rPr lang="en-US" altLang="ko-KR" dirty="0"/>
              <a:t>True </a:t>
            </a:r>
            <a:r>
              <a:rPr lang="ko-KR" altLang="en-US" dirty="0"/>
              <a:t>반환</a:t>
            </a:r>
            <a:endParaRPr lang="en-US" altLang="ko-KR" dirty="0"/>
          </a:p>
          <a:p>
            <a:pPr lvl="1"/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remove_min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is_empty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ko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6266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122464"/>
            <a:ext cx="8801100" cy="658268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3200" b="1" dirty="0"/>
              <a:t>3.1. Search </a:t>
            </a:r>
            <a:r>
              <a:rPr lang="ko-KR" altLang="en-US" sz="3200" b="1" dirty="0"/>
              <a:t>개요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1062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0821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. </a:t>
            </a:r>
            <a:r>
              <a:rPr lang="ko-KR" altLang="en-US" dirty="0"/>
              <a:t>우선순위 큐 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test_pq.py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우선순위 큐 생성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우선순위 큐에 다음 아이템 순차 삽입</a:t>
            </a:r>
            <a:endParaRPr lang="en-US" altLang="ko-KR" dirty="0"/>
          </a:p>
          <a:p>
            <a:pPr lvl="1"/>
            <a:r>
              <a:rPr lang="en-US" altLang="ko-KR" dirty="0"/>
              <a:t>item=‘A’, priority=10</a:t>
            </a:r>
          </a:p>
          <a:p>
            <a:pPr lvl="1"/>
            <a:r>
              <a:rPr lang="en-US" altLang="ko-KR" dirty="0"/>
              <a:t>item=‘B’, priority=20</a:t>
            </a:r>
          </a:p>
          <a:p>
            <a:pPr lvl="1"/>
            <a:r>
              <a:rPr lang="en-US" altLang="ko-KR" dirty="0"/>
              <a:t>item=‘C’, priority=30</a:t>
            </a:r>
          </a:p>
          <a:p>
            <a:pPr lvl="1"/>
            <a:r>
              <a:rPr lang="en-US" altLang="ko-KR" dirty="0"/>
              <a:t>item=‘A’, priority=5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우선순위 큐의 첫 번째 아이템 출력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우선순위 큐의 아이템 </a:t>
            </a:r>
            <a:r>
              <a:rPr lang="en-US" altLang="ko-KR" dirty="0"/>
              <a:t>remove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94827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우선순위 큐 사용 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Uniform cost search</a:t>
            </a:r>
          </a:p>
          <a:p>
            <a:pPr lvl="1"/>
            <a:r>
              <a:rPr lang="en-US" altLang="ko-KR" dirty="0"/>
              <a:t>Graph </a:t>
            </a:r>
            <a:r>
              <a:rPr lang="ko-KR" altLang="en-US" dirty="0"/>
              <a:t>문제에 대한 </a:t>
            </a:r>
            <a:r>
              <a:rPr lang="en-US" altLang="ko-KR" dirty="0"/>
              <a:t>state </a:t>
            </a:r>
            <a:r>
              <a:rPr lang="ko-KR" altLang="en-US" dirty="0"/>
              <a:t>및 그 비용 저장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57207" y="2133918"/>
            <a:ext cx="3898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70C0"/>
                </a:solidFill>
              </a:rPr>
              <a:t>start state</a:t>
            </a:r>
            <a:r>
              <a:rPr lang="ko-KR" altLang="en-US" sz="1600" dirty="0">
                <a:solidFill>
                  <a:srgbClr val="0070C0"/>
                </a:solidFill>
              </a:rPr>
              <a:t>에서 해당 </a:t>
            </a:r>
            <a:r>
              <a:rPr lang="en-US" altLang="ko-KR" sz="1600" dirty="0">
                <a:solidFill>
                  <a:srgbClr val="0070C0"/>
                </a:solidFill>
              </a:rPr>
              <a:t>state</a:t>
            </a:r>
            <a:r>
              <a:rPr lang="ko-KR" altLang="en-US" sz="1600" dirty="0">
                <a:solidFill>
                  <a:srgbClr val="0070C0"/>
                </a:solidFill>
              </a:rPr>
              <a:t>로 가는 비용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5057503" y="2085982"/>
            <a:ext cx="104502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21696" y="2472472"/>
            <a:ext cx="7858942" cy="4090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frontiers =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util.PriorityQueue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endParaRPr lang="en-US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주변 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를 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frontier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에 추가</a:t>
            </a:r>
            <a:endParaRPr lang="en-US" altLang="ko-KR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b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frontiers.update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(C, 8)</a:t>
            </a:r>
            <a:b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b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frontiers.update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(A, 5)</a:t>
            </a:r>
            <a:b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b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frontiers.update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(C, 15)</a:t>
            </a:r>
            <a:b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b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최소비용 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 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먼저 탐색</a:t>
            </a:r>
            <a:endParaRPr lang="en-US" altLang="ko-KR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state, priority =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frontiers.remove_min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state, priority =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frontiers.remove_min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ko-KR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1093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UCS </a:t>
            </a:r>
            <a:r>
              <a:rPr lang="ko-KR" altLang="en-US" dirty="0"/>
              <a:t>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uniform_cost_search.py</a:t>
            </a:r>
            <a:r>
              <a:rPr lang="en-US" altLang="ko-KR" dirty="0"/>
              <a:t> </a:t>
            </a:r>
            <a:r>
              <a:rPr lang="ko-KR" altLang="en-US" dirty="0"/>
              <a:t>참조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SearchProblem</a:t>
            </a:r>
            <a:r>
              <a:rPr lang="en-US" altLang="ko-KR" dirty="0"/>
              <a:t> </a:t>
            </a:r>
            <a:r>
              <a:rPr lang="ko-KR" altLang="en-US" dirty="0"/>
              <a:t>객체를 이용해 문제에 접근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PriorityQueue</a:t>
            </a:r>
            <a:r>
              <a:rPr lang="ko-KR" altLang="en-US" dirty="0"/>
              <a:t>를 이용해 </a:t>
            </a:r>
            <a:r>
              <a:rPr lang="en-US" altLang="ko-KR" dirty="0"/>
              <a:t>frontier </a:t>
            </a:r>
            <a:r>
              <a:rPr lang="ko-KR" altLang="en-US" dirty="0"/>
              <a:t>관리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06022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122464"/>
            <a:ext cx="8801100" cy="658268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3200" b="1" dirty="0"/>
              <a:t>3.4. Text Reconstruction</a:t>
            </a:r>
            <a:endParaRPr lang="ko-KR" altLang="en-US" sz="32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1062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2547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n-gram </a:t>
            </a:r>
            <a:r>
              <a:rPr lang="ko-KR" altLang="en-US" dirty="0"/>
              <a:t>언어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언어 모델</a:t>
            </a:r>
            <a:r>
              <a:rPr lang="ko-KR" altLang="en-US" dirty="0"/>
              <a:t> </a:t>
            </a:r>
            <a:r>
              <a:rPr lang="en-US" altLang="ko-KR" dirty="0"/>
              <a:t>(language model)</a:t>
            </a:r>
          </a:p>
          <a:p>
            <a:pPr lvl="1"/>
            <a:r>
              <a:rPr lang="ko-KR" altLang="en-US" dirty="0"/>
              <a:t>자연어 문장의 </a:t>
            </a:r>
            <a:r>
              <a:rPr lang="en-US" altLang="ko-KR" dirty="0"/>
              <a:t>fluency (or likelihood)</a:t>
            </a:r>
            <a:r>
              <a:rPr lang="ko-KR" altLang="en-US" dirty="0"/>
              <a:t>를 측정</a:t>
            </a:r>
            <a:endParaRPr lang="en-US" altLang="ko-KR" dirty="0"/>
          </a:p>
          <a:p>
            <a:pPr lvl="1"/>
            <a:r>
              <a:rPr lang="ko-KR" altLang="en-US" dirty="0"/>
              <a:t>입력</a:t>
            </a:r>
            <a:r>
              <a:rPr lang="en-US" altLang="ko-KR" dirty="0"/>
              <a:t>: </a:t>
            </a:r>
            <a:r>
              <a:rPr lang="ko-KR" altLang="en-US" dirty="0"/>
              <a:t>문장</a:t>
            </a:r>
            <a:r>
              <a:rPr lang="en-US" altLang="ko-KR" dirty="0"/>
              <a:t>, </a:t>
            </a:r>
            <a:r>
              <a:rPr lang="ko-KR" altLang="en-US" dirty="0"/>
              <a:t>출력</a:t>
            </a:r>
            <a:r>
              <a:rPr lang="en-US" altLang="ko-KR" dirty="0"/>
              <a:t>: </a:t>
            </a:r>
            <a:r>
              <a:rPr lang="ko-KR" altLang="en-US" dirty="0"/>
              <a:t>확률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문장의 확률을 각 단어의 확률의 곱으로 표현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952886" y="2625248"/>
                <a:ext cx="46519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2400" b="0" dirty="0"/>
                  <a:t>예</a:t>
                </a:r>
                <a14:m>
                  <m:oMath xmlns:m="http://schemas.openxmlformats.org/officeDocument/2006/math">
                    <m:r>
                      <a:rPr lang="en-US" altLang="ko-KR" sz="2400" b="0" i="0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𝑙𝑜𝑣𝑒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𝑦𝑜𝑢</m:t>
                        </m:r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𝑦𝑜𝑢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𝑙𝑜𝑣𝑒</m:t>
                        </m:r>
                      </m:e>
                    </m:d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886" y="2625248"/>
                <a:ext cx="4651979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3932" t="-26667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985668" y="3950777"/>
                <a:ext cx="481439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2400" dirty="0"/>
                  <a:t>조건부 확률</a:t>
                </a:r>
                <a:r>
                  <a:rPr lang="en-US" altLang="ko-KR" sz="24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668" y="3950777"/>
                <a:ext cx="481439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3929" t="-24590" b="-491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1138058" y="4462249"/>
                <a:ext cx="610096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2400" dirty="0"/>
                  <a:t>예</a:t>
                </a:r>
                <a14:m>
                  <m:oMath xmlns:m="http://schemas.openxmlformats.org/officeDocument/2006/math">
                    <m:r>
                      <a:rPr lang="en-US" altLang="ko-KR" sz="2400" b="0" i="0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𝑙𝑜𝑣𝑒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𝑦𝑜𝑢</m:t>
                        </m:r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𝑙𝑜𝑣𝑒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𝑦𝑜𝑢</m:t>
                        </m:r>
                      </m:e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𝑙𝑜𝑣𝑒</m:t>
                        </m:r>
                      </m:e>
                    </m:d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058" y="4462249"/>
                <a:ext cx="6100966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1598"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3473095" y="5087988"/>
                <a:ext cx="435266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𝑙𝑜𝑣𝑒</m:t>
                          </m:r>
                        </m:e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𝑦𝑜𝑢</m:t>
                          </m:r>
                        </m:e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𝑙𝑜𝑣𝑒</m:t>
                          </m:r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095" y="5087988"/>
                <a:ext cx="4352666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5308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n-gram </a:t>
            </a:r>
            <a:r>
              <a:rPr lang="ko-KR" altLang="en-US" dirty="0"/>
              <a:t>언어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LM </a:t>
            </a:r>
            <a:r>
              <a:rPr lang="ko-KR" altLang="en-US" dirty="0"/>
              <a:t>응용</a:t>
            </a:r>
            <a:r>
              <a:rPr lang="en-US" altLang="ko-KR" dirty="0"/>
              <a:t>: Statistical machine translation (SMT)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. </a:t>
            </a:r>
            <a:r>
              <a:rPr lang="ko-KR" altLang="en-US" dirty="0"/>
              <a:t>불어 문장 </a:t>
            </a:r>
            <a:r>
              <a:rPr lang="en-US" altLang="ko-KR" dirty="0"/>
              <a:t>f</a:t>
            </a:r>
            <a:r>
              <a:rPr lang="ko-KR" altLang="en-US" dirty="0"/>
              <a:t>를 영어 문장 </a:t>
            </a:r>
            <a:r>
              <a:rPr lang="en-US" altLang="ko-KR" dirty="0"/>
              <a:t>e</a:t>
            </a:r>
            <a:r>
              <a:rPr lang="ko-KR" altLang="en-US" dirty="0"/>
              <a:t>로 번역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P(</a:t>
            </a:r>
            <a:r>
              <a:rPr lang="en-US" altLang="ko-KR" b="1" dirty="0"/>
              <a:t>high</a:t>
            </a:r>
            <a:r>
              <a:rPr lang="en-US" altLang="ko-KR" dirty="0"/>
              <a:t> winds tonight) &gt; P(</a:t>
            </a:r>
            <a:r>
              <a:rPr lang="en-US" altLang="ko-KR" b="1" dirty="0"/>
              <a:t>large</a:t>
            </a:r>
            <a:r>
              <a:rPr lang="en-US" altLang="ko-KR" dirty="0"/>
              <a:t> winds tonight)</a:t>
            </a:r>
          </a:p>
          <a:p>
            <a:pPr lvl="1"/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093" y="2623459"/>
            <a:ext cx="7162800" cy="9144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7348404" y="2717074"/>
            <a:ext cx="731520" cy="59218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447438" y="231997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LM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258933" y="2717074"/>
            <a:ext cx="1045926" cy="59218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091899" y="2070743"/>
            <a:ext cx="14720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Translation </a:t>
            </a:r>
            <a:br>
              <a:rPr lang="en-US" altLang="ko-KR" b="1" dirty="0">
                <a:solidFill>
                  <a:srgbClr val="0070C0"/>
                </a:solidFill>
              </a:rPr>
            </a:br>
            <a:r>
              <a:rPr lang="en-US" altLang="ko-KR" b="1" dirty="0">
                <a:solidFill>
                  <a:srgbClr val="0070C0"/>
                </a:solidFill>
              </a:rPr>
              <a:t>Model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1814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n-gram </a:t>
            </a:r>
            <a:r>
              <a:rPr lang="ko-KR" altLang="en-US" dirty="0"/>
              <a:t>언어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LM </a:t>
            </a:r>
            <a:r>
              <a:rPr lang="ko-KR" altLang="en-US" dirty="0"/>
              <a:t>응용</a:t>
            </a:r>
            <a:r>
              <a:rPr lang="en-US" altLang="ko-KR" dirty="0"/>
              <a:t>: Spell correction</a:t>
            </a:r>
          </a:p>
          <a:p>
            <a:pPr lvl="1"/>
            <a:r>
              <a:rPr lang="ko-KR" altLang="en-US" dirty="0"/>
              <a:t>입력</a:t>
            </a:r>
            <a:r>
              <a:rPr lang="en-US" altLang="ko-KR" dirty="0"/>
              <a:t>: “The office is about fifteen </a:t>
            </a:r>
            <a:r>
              <a:rPr lang="en-US" altLang="ko-KR" b="1" dirty="0" err="1"/>
              <a:t>mineuts</a:t>
            </a:r>
            <a:r>
              <a:rPr lang="en-US" altLang="ko-KR" dirty="0"/>
              <a:t> from my house”</a:t>
            </a:r>
          </a:p>
          <a:p>
            <a:pPr lvl="1"/>
            <a:r>
              <a:rPr lang="en-US" altLang="ko-KR" dirty="0"/>
              <a:t>P(about fifteen </a:t>
            </a:r>
            <a:r>
              <a:rPr lang="en-US" altLang="ko-KR" b="1" dirty="0"/>
              <a:t>minutes</a:t>
            </a:r>
            <a:r>
              <a:rPr lang="en-US" altLang="ko-KR" dirty="0"/>
              <a:t> from)</a:t>
            </a:r>
            <a:br>
              <a:rPr lang="en-US" altLang="ko-KR" dirty="0"/>
            </a:br>
            <a:r>
              <a:rPr lang="en-US" altLang="ko-KR" dirty="0"/>
              <a:t>&gt; P(about fifteen </a:t>
            </a:r>
            <a:r>
              <a:rPr lang="en-US" altLang="ko-KR" b="1" dirty="0" err="1"/>
              <a:t>mineuts</a:t>
            </a:r>
            <a:r>
              <a:rPr lang="en-US" altLang="ko-KR" dirty="0"/>
              <a:t> from)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LM </a:t>
            </a:r>
            <a:r>
              <a:rPr lang="ko-KR" altLang="en-US" dirty="0"/>
              <a:t>응용</a:t>
            </a:r>
            <a:r>
              <a:rPr lang="en-US" altLang="ko-KR" dirty="0"/>
              <a:t>: Speech recognition</a:t>
            </a:r>
          </a:p>
          <a:p>
            <a:pPr lvl="1"/>
            <a:r>
              <a:rPr lang="ko-KR" altLang="en-US" dirty="0"/>
              <a:t>입력</a:t>
            </a:r>
            <a:r>
              <a:rPr lang="en-US" altLang="ko-KR" dirty="0"/>
              <a:t>: speech signal</a:t>
            </a:r>
          </a:p>
          <a:p>
            <a:pPr lvl="1"/>
            <a:r>
              <a:rPr lang="en-US" altLang="ko-KR" dirty="0"/>
              <a:t>P(I saw a van) &gt;&gt; P(eyes awe of an)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11188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n-gram </a:t>
            </a:r>
            <a:r>
              <a:rPr lang="ko-KR" altLang="en-US" dirty="0"/>
              <a:t>언어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LM </a:t>
            </a:r>
            <a:r>
              <a:rPr lang="ko-KR" altLang="en-US" dirty="0"/>
              <a:t>응용</a:t>
            </a:r>
            <a:r>
              <a:rPr lang="en-US" altLang="ko-KR" dirty="0"/>
              <a:t>: Word segmentation</a:t>
            </a:r>
            <a:r>
              <a:rPr lang="en-US" altLang="ko-KR" b="1" dirty="0">
                <a:solidFill>
                  <a:srgbClr val="FF0000"/>
                </a:solidFill>
              </a:rPr>
              <a:t> (</a:t>
            </a:r>
            <a:r>
              <a:rPr lang="ko-KR" altLang="en-US" b="1" dirty="0">
                <a:solidFill>
                  <a:srgbClr val="FF0000"/>
                </a:solidFill>
              </a:rPr>
              <a:t>오늘 실습 내용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ko-KR" altLang="en-US" dirty="0"/>
              <a:t>입력</a:t>
            </a:r>
            <a:r>
              <a:rPr lang="en-US" altLang="ko-KR" dirty="0"/>
              <a:t>: “</a:t>
            </a:r>
            <a:r>
              <a:rPr lang="en-US" altLang="ko-KR" dirty="0" err="1"/>
              <a:t>iloveyou</a:t>
            </a:r>
            <a:r>
              <a:rPr lang="en-US" altLang="ko-KR" dirty="0"/>
              <a:t>”</a:t>
            </a:r>
          </a:p>
          <a:p>
            <a:pPr lvl="1"/>
            <a:r>
              <a:rPr lang="en-US" altLang="ko-KR" dirty="0"/>
              <a:t>P(</a:t>
            </a:r>
            <a:r>
              <a:rPr lang="en-US" altLang="ko-KR" dirty="0" err="1"/>
              <a:t>i</a:t>
            </a:r>
            <a:r>
              <a:rPr lang="en-US" altLang="ko-KR" dirty="0"/>
              <a:t> love you) &gt; P(</a:t>
            </a:r>
            <a:r>
              <a:rPr lang="en-US" altLang="ko-KR" dirty="0" err="1"/>
              <a:t>il</a:t>
            </a:r>
            <a:r>
              <a:rPr lang="en-US" altLang="ko-KR" dirty="0"/>
              <a:t> </a:t>
            </a:r>
            <a:r>
              <a:rPr lang="en-US" altLang="ko-KR" dirty="0" err="1"/>
              <a:t>ove</a:t>
            </a:r>
            <a:r>
              <a:rPr lang="en-US" altLang="ko-KR" dirty="0"/>
              <a:t> you)</a:t>
            </a:r>
          </a:p>
          <a:p>
            <a:endParaRPr lang="en-US" altLang="ko-KR" dirty="0"/>
          </a:p>
          <a:p>
            <a:r>
              <a:rPr lang="en-US" altLang="ko-KR" dirty="0"/>
              <a:t>LM </a:t>
            </a:r>
            <a:r>
              <a:rPr lang="ko-KR" altLang="en-US" dirty="0"/>
              <a:t>응용</a:t>
            </a:r>
            <a:r>
              <a:rPr lang="en-US" altLang="ko-KR" dirty="0"/>
              <a:t>: Vowel insertion</a:t>
            </a:r>
            <a:r>
              <a:rPr lang="en-US" altLang="ko-KR" b="1" dirty="0">
                <a:solidFill>
                  <a:srgbClr val="FF0000"/>
                </a:solidFill>
              </a:rPr>
              <a:t> (</a:t>
            </a:r>
            <a:r>
              <a:rPr lang="ko-KR" altLang="en-US" b="1" dirty="0">
                <a:solidFill>
                  <a:srgbClr val="FF0000"/>
                </a:solidFill>
              </a:rPr>
              <a:t>오늘 실습 내용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ko-KR" altLang="en-US" dirty="0"/>
              <a:t>입력</a:t>
            </a:r>
            <a:r>
              <a:rPr lang="en-US" altLang="ko-KR" dirty="0"/>
              <a:t>: “</a:t>
            </a:r>
            <a:r>
              <a:rPr lang="en-US" altLang="ko-KR" dirty="0" err="1"/>
              <a:t>cll</a:t>
            </a:r>
            <a:r>
              <a:rPr lang="en-US" altLang="ko-KR" dirty="0"/>
              <a:t> m </a:t>
            </a:r>
            <a:r>
              <a:rPr lang="en-US" altLang="ko-KR" dirty="0" err="1"/>
              <a:t>bck</a:t>
            </a:r>
            <a:r>
              <a:rPr lang="en-US" altLang="ko-KR" dirty="0"/>
              <a:t>”</a:t>
            </a:r>
          </a:p>
          <a:p>
            <a:pPr lvl="1"/>
            <a:r>
              <a:rPr lang="en-US" altLang="ko-KR" dirty="0"/>
              <a:t>P(call me back) &gt; P(cell my back)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00468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n-gram </a:t>
            </a:r>
            <a:r>
              <a:rPr lang="ko-KR" altLang="en-US" dirty="0"/>
              <a:t>언어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Markov property</a:t>
            </a:r>
          </a:p>
          <a:p>
            <a:pPr lvl="1"/>
            <a:r>
              <a:rPr lang="ko-KR" altLang="en-US" dirty="0"/>
              <a:t>과거가 아닌 현재 상태만이 미래 상태에 대한 확률에 영향을 주는 성질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. </a:t>
            </a:r>
            <a:r>
              <a:rPr lang="ko-KR" altLang="en-US" dirty="0"/>
              <a:t>내일 날씨가 현재 날씨에만 영향을 받는다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비현실적인 가정</a:t>
            </a:r>
            <a:r>
              <a:rPr lang="en-US" altLang="ko-KR" dirty="0"/>
              <a:t>)</a:t>
            </a:r>
          </a:p>
        </p:txBody>
      </p:sp>
      <p:cxnSp>
        <p:nvCxnSpPr>
          <p:cNvPr id="10" name="구부러진 연결선 9"/>
          <p:cNvCxnSpPr>
            <a:stCxn id="7" idx="1"/>
            <a:endCxn id="6" idx="7"/>
          </p:cNvCxnSpPr>
          <p:nvPr/>
        </p:nvCxnSpPr>
        <p:spPr>
          <a:xfrm rot="16200000" flipV="1">
            <a:off x="4737465" y="2508068"/>
            <a:ext cx="12700" cy="1995545"/>
          </a:xfrm>
          <a:prstGeom prst="curvedConnector3">
            <a:avLst>
              <a:gd name="adj1" fmla="val 3005047"/>
            </a:avLst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구부러진 연결선 10"/>
          <p:cNvCxnSpPr>
            <a:stCxn id="6" idx="4"/>
            <a:endCxn id="8" idx="2"/>
          </p:cNvCxnSpPr>
          <p:nvPr/>
        </p:nvCxnSpPr>
        <p:spPr>
          <a:xfrm rot="16200000" flipH="1">
            <a:off x="3078481" y="4689566"/>
            <a:ext cx="1463040" cy="879565"/>
          </a:xfrm>
          <a:prstGeom prst="curvedConnector2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구부러진 연결선 13"/>
          <p:cNvCxnSpPr>
            <a:stCxn id="8" idx="1"/>
            <a:endCxn id="6" idx="5"/>
          </p:cNvCxnSpPr>
          <p:nvPr/>
        </p:nvCxnSpPr>
        <p:spPr>
          <a:xfrm rot="16200000" flipV="1">
            <a:off x="3447956" y="4536525"/>
            <a:ext cx="1246607" cy="663133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 16"/>
          <p:cNvCxnSpPr>
            <a:stCxn id="8" idx="6"/>
            <a:endCxn id="7" idx="4"/>
          </p:cNvCxnSpPr>
          <p:nvPr/>
        </p:nvCxnSpPr>
        <p:spPr>
          <a:xfrm flipV="1">
            <a:off x="5294813" y="4397829"/>
            <a:ext cx="809898" cy="1463040"/>
          </a:xfrm>
          <a:prstGeom prst="curvedConnector2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 27"/>
          <p:cNvCxnSpPr>
            <a:stCxn id="7" idx="3"/>
            <a:endCxn id="8" idx="7"/>
          </p:cNvCxnSpPr>
          <p:nvPr/>
        </p:nvCxnSpPr>
        <p:spPr>
          <a:xfrm rot="5400000">
            <a:off x="4815202" y="4571359"/>
            <a:ext cx="1246607" cy="593465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6" idx="6"/>
            <a:endCxn id="7" idx="2"/>
          </p:cNvCxnSpPr>
          <p:nvPr/>
        </p:nvCxnSpPr>
        <p:spPr>
          <a:xfrm>
            <a:off x="3892733" y="3875315"/>
            <a:ext cx="1689463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2847704" y="3352800"/>
            <a:ext cx="1045029" cy="1045029"/>
          </a:xfrm>
          <a:prstGeom prst="ellipse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보통</a:t>
            </a:r>
          </a:p>
        </p:txBody>
      </p:sp>
      <p:sp>
        <p:nvSpPr>
          <p:cNvPr id="7" name="타원 6"/>
          <p:cNvSpPr/>
          <p:nvPr/>
        </p:nvSpPr>
        <p:spPr>
          <a:xfrm>
            <a:off x="5582196" y="3352800"/>
            <a:ext cx="1045029" cy="1045029"/>
          </a:xfrm>
          <a:prstGeom prst="ellips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맑음</a:t>
            </a:r>
          </a:p>
        </p:txBody>
      </p:sp>
      <p:sp>
        <p:nvSpPr>
          <p:cNvPr id="8" name="타원 7"/>
          <p:cNvSpPr/>
          <p:nvPr/>
        </p:nvSpPr>
        <p:spPr>
          <a:xfrm>
            <a:off x="4249784" y="5338354"/>
            <a:ext cx="1045029" cy="1045029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흐림</a:t>
            </a:r>
          </a:p>
        </p:txBody>
      </p:sp>
      <p:cxnSp>
        <p:nvCxnSpPr>
          <p:cNvPr id="42" name="구부러진 연결선 41"/>
          <p:cNvCxnSpPr>
            <a:stCxn id="6" idx="3"/>
            <a:endCxn id="6" idx="2"/>
          </p:cNvCxnSpPr>
          <p:nvPr/>
        </p:nvCxnSpPr>
        <p:spPr>
          <a:xfrm rot="5400000" flipH="1">
            <a:off x="2739488" y="3983532"/>
            <a:ext cx="369473" cy="153041"/>
          </a:xfrm>
          <a:prstGeom prst="curvedConnector4">
            <a:avLst>
              <a:gd name="adj1" fmla="val -103293"/>
              <a:gd name="adj2" fmla="val 249372"/>
            </a:avLst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구부러진 연결선 44"/>
          <p:cNvCxnSpPr>
            <a:stCxn id="8" idx="3"/>
            <a:endCxn id="8" idx="5"/>
          </p:cNvCxnSpPr>
          <p:nvPr/>
        </p:nvCxnSpPr>
        <p:spPr>
          <a:xfrm rot="16200000" flipH="1">
            <a:off x="4772298" y="5860868"/>
            <a:ext cx="12700" cy="738947"/>
          </a:xfrm>
          <a:prstGeom prst="curvedConnector3">
            <a:avLst>
              <a:gd name="adj1" fmla="val 3005047"/>
            </a:avLst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구부러진 연결선 47"/>
          <p:cNvCxnSpPr>
            <a:stCxn id="7" idx="6"/>
            <a:endCxn id="7" idx="0"/>
          </p:cNvCxnSpPr>
          <p:nvPr/>
        </p:nvCxnSpPr>
        <p:spPr>
          <a:xfrm flipH="1" flipV="1">
            <a:off x="6104711" y="3352800"/>
            <a:ext cx="522514" cy="522515"/>
          </a:xfrm>
          <a:prstGeom prst="curvedConnector4">
            <a:avLst>
              <a:gd name="adj1" fmla="val -43750"/>
              <a:gd name="adj2" fmla="val 143750"/>
            </a:avLst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348512" y="4683425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0.7</a:t>
            </a:r>
            <a:endParaRPr lang="ko-KR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4397128" y="3429391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0.15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2939082" y="5230053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0.15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4621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n-gram </a:t>
            </a:r>
            <a:r>
              <a:rPr lang="ko-KR" altLang="en-US" dirty="0"/>
              <a:t>언어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n-gram </a:t>
            </a:r>
            <a:r>
              <a:rPr lang="ko-KR" altLang="en-US" b="1" dirty="0"/>
              <a:t>언어 모델</a:t>
            </a:r>
            <a:endParaRPr lang="en-US" altLang="ko-KR" b="1" dirty="0"/>
          </a:p>
          <a:p>
            <a:pPr lvl="1"/>
            <a:r>
              <a:rPr lang="ko-KR" altLang="en-US" dirty="0"/>
              <a:t>모든 케이스를 기억하려면 큰 용량이 필요하고 </a:t>
            </a:r>
            <a:r>
              <a:rPr lang="en-US" altLang="ko-KR" dirty="0"/>
              <a:t>sparse</a:t>
            </a:r>
            <a:r>
              <a:rPr lang="ko-KR" altLang="en-US" dirty="0"/>
              <a:t>한 문제가 있음</a:t>
            </a:r>
            <a:endParaRPr lang="en-US" altLang="ko-KR" dirty="0"/>
          </a:p>
          <a:p>
            <a:pPr lvl="1"/>
            <a:r>
              <a:rPr lang="ko-KR" altLang="en-US" dirty="0"/>
              <a:t>앞의 </a:t>
            </a:r>
            <a:r>
              <a:rPr lang="en-US" altLang="ko-KR" dirty="0"/>
              <a:t>n-1</a:t>
            </a:r>
            <a:r>
              <a:rPr lang="ko-KR" altLang="en-US" dirty="0"/>
              <a:t>개 단어를 보고 단어를 예측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. 1-gram (unigram) </a:t>
            </a:r>
            <a:r>
              <a:rPr lang="ko-KR" altLang="en-US" dirty="0"/>
              <a:t>모델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. 2-gram (bigram) </a:t>
            </a:r>
            <a:r>
              <a:rPr lang="ko-KR" altLang="en-US" dirty="0"/>
              <a:t>모델</a:t>
            </a:r>
          </a:p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45848" y="3415732"/>
                <a:ext cx="50196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𝑙𝑜𝑣𝑒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𝑦𝑜𝑢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𝑙𝑜𝑣𝑒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𝑦𝑜𝑢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848" y="3415732"/>
                <a:ext cx="501964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485" r="-1335" b="-377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45848" y="4572187"/>
                <a:ext cx="76293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𝑙𝑜𝑣𝑒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𝑦𝑜𝑢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|−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𝐵𝐸𝐺𝐼𝑁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𝑙𝑜𝑣𝑒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𝑦𝑜𝑢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𝑙𝑜𝑣𝑒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848" y="4572187"/>
                <a:ext cx="7629332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60" r="-719" b="-377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656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Greedy Algorithm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단계마다 지역적인</a:t>
            </a:r>
            <a:r>
              <a:rPr lang="en-US" altLang="ko-KR" dirty="0"/>
              <a:t>(local)</a:t>
            </a:r>
            <a:r>
              <a:rPr lang="ko-KR" altLang="en-US" dirty="0"/>
              <a:t> 최적의 선택을 함으로써 전역적인</a:t>
            </a:r>
            <a:r>
              <a:rPr lang="en-US" altLang="ko-KR" dirty="0"/>
              <a:t>(global) </a:t>
            </a:r>
            <a:r>
              <a:rPr lang="ko-KR" altLang="en-US" dirty="0"/>
              <a:t>최적의 해답을 </a:t>
            </a:r>
            <a:r>
              <a:rPr lang="ko-KR" altLang="en-US" u="sng" dirty="0">
                <a:solidFill>
                  <a:srgbClr val="C00000"/>
                </a:solidFill>
              </a:rPr>
              <a:t>찾고자 하는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ko-KR" altLang="en-US" dirty="0"/>
              <a:t>알고리즘</a:t>
            </a:r>
            <a:endParaRPr lang="en-US" altLang="ko-KR" dirty="0"/>
          </a:p>
          <a:p>
            <a:r>
              <a:rPr lang="ko-KR" altLang="en-US" dirty="0"/>
              <a:t>좋은 예</a:t>
            </a:r>
            <a:r>
              <a:rPr lang="en-US" altLang="ko-KR" dirty="0"/>
              <a:t>. </a:t>
            </a:r>
            <a:r>
              <a:rPr lang="ko-KR" altLang="en-US" dirty="0"/>
              <a:t>그래프에서의 최단 경로 탐색</a:t>
            </a:r>
            <a:endParaRPr lang="en-US" altLang="ko-KR" i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12" y="2765788"/>
            <a:ext cx="4664591" cy="2786062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flipV="1">
            <a:off x="1180551" y="3308713"/>
            <a:ext cx="1523174" cy="75925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2907182" y="3519977"/>
            <a:ext cx="0" cy="134131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3160925" y="4323578"/>
            <a:ext cx="1438275" cy="699635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07647" y="5742420"/>
            <a:ext cx="4174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A -&gt; B -&gt; C -&gt; D : Cost = 3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37471" y="3688339"/>
            <a:ext cx="318339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‘A</a:t>
            </a:r>
            <a:r>
              <a:rPr lang="ko-KR" altLang="en-US" sz="2000" dirty="0">
                <a:solidFill>
                  <a:srgbClr val="FF0000"/>
                </a:solidFill>
              </a:rPr>
              <a:t>→</a:t>
            </a:r>
            <a:r>
              <a:rPr lang="en-US" altLang="ko-KR" sz="2000" dirty="0">
                <a:solidFill>
                  <a:srgbClr val="FF0000"/>
                </a:solidFill>
              </a:rPr>
              <a:t>B’</a:t>
            </a:r>
            <a:r>
              <a:rPr lang="ko-KR" altLang="en-US" sz="2000" dirty="0">
                <a:solidFill>
                  <a:srgbClr val="FF0000"/>
                </a:solidFill>
              </a:rPr>
              <a:t>라는 </a:t>
            </a:r>
            <a:r>
              <a:rPr lang="en-US" altLang="ko-KR" sz="2000" dirty="0">
                <a:solidFill>
                  <a:srgbClr val="FF0000"/>
                </a:solidFill>
              </a:rPr>
              <a:t>action</a:t>
            </a:r>
            <a:r>
              <a:rPr lang="ko-KR" altLang="en-US" sz="2000" dirty="0">
                <a:solidFill>
                  <a:srgbClr val="FF0000"/>
                </a:solidFill>
              </a:rPr>
              <a:t>과 </a:t>
            </a:r>
            <a:r>
              <a:rPr lang="en-US" altLang="ko-KR" sz="2000" dirty="0">
                <a:solidFill>
                  <a:srgbClr val="FF0000"/>
                </a:solidFill>
              </a:rPr>
              <a:t>‘B’</a:t>
            </a:r>
            <a:r>
              <a:rPr lang="ko-KR" altLang="en-US" sz="2000" dirty="0">
                <a:solidFill>
                  <a:srgbClr val="FF0000"/>
                </a:solidFill>
              </a:rPr>
              <a:t>라는 상태를 구분하는 것이 </a:t>
            </a:r>
            <a:r>
              <a:rPr lang="ko-KR" altLang="en-US" sz="2000" dirty="0" err="1">
                <a:solidFill>
                  <a:srgbClr val="FF0000"/>
                </a:solidFill>
              </a:rPr>
              <a:t>바람직</a:t>
            </a:r>
            <a:endParaRPr lang="en-US" altLang="ko-KR" sz="2000" dirty="0">
              <a:solidFill>
                <a:srgbClr val="FF0000"/>
              </a:solidFill>
            </a:endParaRPr>
          </a:p>
          <a:p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ko-KR" altLang="en-US" sz="2000" dirty="0">
                <a:solidFill>
                  <a:srgbClr val="FF0000"/>
                </a:solidFill>
              </a:rPr>
              <a:t>즉</a:t>
            </a:r>
            <a:r>
              <a:rPr lang="en-US" altLang="ko-KR" sz="2000" dirty="0">
                <a:solidFill>
                  <a:srgbClr val="FF0000"/>
                </a:solidFill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</a:rPr>
              <a:t>최적의 솔루션은 다음 세 </a:t>
            </a:r>
            <a:r>
              <a:rPr lang="en-US" altLang="ko-KR" sz="2000" dirty="0">
                <a:solidFill>
                  <a:srgbClr val="FF0000"/>
                </a:solidFill>
              </a:rPr>
              <a:t>action</a:t>
            </a:r>
            <a:r>
              <a:rPr lang="ko-KR" altLang="en-US" sz="2000" dirty="0">
                <a:solidFill>
                  <a:srgbClr val="FF0000"/>
                </a:solidFill>
              </a:rPr>
              <a:t>의 연속</a:t>
            </a: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000" dirty="0">
                <a:solidFill>
                  <a:srgbClr val="FF0000"/>
                </a:solidFill>
              </a:rPr>
              <a:t>[A-&gt;B, B-&gt;C, C-&gt;D]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452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n-gram </a:t>
            </a:r>
            <a:r>
              <a:rPr lang="ko-KR" altLang="en-US" dirty="0"/>
              <a:t>언어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LM </a:t>
            </a:r>
            <a:r>
              <a:rPr lang="ko-KR" altLang="en-US" b="1" dirty="0"/>
              <a:t>학습</a:t>
            </a:r>
            <a:r>
              <a:rPr lang="ko-KR" altLang="en-US" dirty="0"/>
              <a:t> </a:t>
            </a:r>
            <a:r>
              <a:rPr lang="en-US" altLang="ko-KR" dirty="0"/>
              <a:t>(based on simple counting)</a:t>
            </a:r>
          </a:p>
          <a:p>
            <a:pPr lvl="1"/>
            <a:r>
              <a:rPr lang="en-US" altLang="ko-KR" dirty="0"/>
              <a:t>2-gram </a:t>
            </a:r>
            <a:r>
              <a:rPr lang="ko-KR" altLang="en-US" dirty="0"/>
              <a:t>사용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2542993" y="2141890"/>
                <a:ext cx="2712409" cy="677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993" y="2141890"/>
                <a:ext cx="2712409" cy="6779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72072" y="3503341"/>
            <a:ext cx="3073085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/>
              <a:t>Example:</a:t>
            </a:r>
          </a:p>
          <a:p>
            <a:r>
              <a:rPr lang="en-US" altLang="ko-KR" dirty="0"/>
              <a:t>-BEGIN- I am Sam</a:t>
            </a:r>
          </a:p>
          <a:p>
            <a:r>
              <a:rPr lang="en-US" altLang="ko-KR" dirty="0"/>
              <a:t>-BEGIN- Sam I am</a:t>
            </a:r>
          </a:p>
          <a:p>
            <a:r>
              <a:rPr lang="en-US" altLang="ko-KR" dirty="0"/>
              <a:t>-BEGIN- I do not like green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4665209" y="3290009"/>
                <a:ext cx="3390159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𝐵𝐸𝐺𝐼𝑁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=0.666...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209" y="3290009"/>
                <a:ext cx="3390159" cy="6127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4665209" y="5490469"/>
                <a:ext cx="24276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b="0" dirty="0"/>
                  <a:t>Q3.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𝑔𝑟𝑒𝑒𝑛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𝑙𝑖𝑘𝑒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?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209" y="5490469"/>
                <a:ext cx="2427652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005"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4665209" y="4323741"/>
                <a:ext cx="29716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b="0" dirty="0"/>
                  <a:t>Q1.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𝑆𝑎𝑚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𝐵𝐸𝐺𝐼𝑁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?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209" y="4323741"/>
                <a:ext cx="2971647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639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4665209" y="4931080"/>
                <a:ext cx="17785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b="0" dirty="0"/>
                  <a:t>Q2.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?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209" y="4931080"/>
                <a:ext cx="1778564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740"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10180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upload.wikimedia.org/wikipedia/commons/thumb/7/73/Logarithms.svg/315px-Logarithms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3095624"/>
            <a:ext cx="2062641" cy="144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n-gram </a:t>
            </a:r>
            <a:r>
              <a:rPr lang="ko-KR" altLang="en-US" dirty="0"/>
              <a:t>언어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b="1" dirty="0"/>
              <a:t>Underflow</a:t>
            </a:r>
          </a:p>
          <a:p>
            <a:pPr lvl="1"/>
            <a:r>
              <a:rPr lang="ko-KR" altLang="en-US" dirty="0"/>
              <a:t>언어 모델에서 다루는 확률 </a:t>
            </a:r>
            <a:r>
              <a:rPr lang="en-US" altLang="ko-KR" dirty="0"/>
              <a:t>p (0 </a:t>
            </a:r>
            <a:r>
              <a:rPr lang="ko-KR" altLang="en-US" dirty="0"/>
              <a:t>≤ </a:t>
            </a:r>
            <a:r>
              <a:rPr lang="en-US" altLang="ko-KR" dirty="0"/>
              <a:t>p </a:t>
            </a:r>
            <a:r>
              <a:rPr lang="ko-KR" altLang="en-US" dirty="0"/>
              <a:t>≤ </a:t>
            </a:r>
            <a:r>
              <a:rPr lang="en-US" altLang="ko-KR" dirty="0"/>
              <a:t>1)</a:t>
            </a:r>
            <a:r>
              <a:rPr lang="ko-KR" altLang="en-US" dirty="0"/>
              <a:t>는 굉장히 작음</a:t>
            </a:r>
            <a:endParaRPr lang="en-US" altLang="ko-KR" dirty="0"/>
          </a:p>
          <a:p>
            <a:pPr lvl="1"/>
            <a:r>
              <a:rPr lang="en-US" altLang="ko-KR" dirty="0"/>
              <a:t>0</a:t>
            </a:r>
            <a:r>
              <a:rPr lang="ko-KR" altLang="en-US" dirty="0"/>
              <a:t>에 가까운 확률을 여러 번 곱하면 </a:t>
            </a:r>
            <a:r>
              <a:rPr lang="en-US" altLang="ko-KR" dirty="0"/>
              <a:t>underflow </a:t>
            </a:r>
            <a:r>
              <a:rPr lang="ko-KR" altLang="en-US" dirty="0"/>
              <a:t>발생</a:t>
            </a:r>
            <a:endParaRPr lang="en-US" altLang="ko-KR" dirty="0"/>
          </a:p>
          <a:p>
            <a:pPr lvl="1"/>
            <a:r>
              <a:rPr lang="ko-KR" altLang="en-US" dirty="0"/>
              <a:t>즉 긴 문장의 확률은 무조건 </a:t>
            </a:r>
            <a:r>
              <a:rPr lang="en-US" altLang="ko-KR" dirty="0"/>
              <a:t>0</a:t>
            </a:r>
            <a:r>
              <a:rPr lang="ko-KR" altLang="en-US" dirty="0"/>
              <a:t>이 될 수 있음</a:t>
            </a:r>
            <a:endParaRPr lang="en-US" altLang="ko-KR" dirty="0"/>
          </a:p>
          <a:p>
            <a:pPr lvl="1"/>
            <a:endParaRPr lang="en-US" altLang="ko-KR" b="1" dirty="0"/>
          </a:p>
          <a:p>
            <a:r>
              <a:rPr lang="en-US" altLang="ko-KR" b="1" dirty="0"/>
              <a:t>Log-likelihood</a:t>
            </a:r>
          </a:p>
          <a:p>
            <a:pPr lvl="1"/>
            <a:r>
              <a:rPr lang="ko-KR" altLang="en-US" dirty="0"/>
              <a:t>확률의 로그</a:t>
            </a:r>
            <a:r>
              <a:rPr lang="en-US" altLang="ko-KR" dirty="0"/>
              <a:t>(log)</a:t>
            </a:r>
            <a:r>
              <a:rPr lang="ko-KR" altLang="en-US" dirty="0"/>
              <a:t>값을 취함</a:t>
            </a:r>
            <a:endParaRPr lang="en-US" altLang="ko-KR" dirty="0"/>
          </a:p>
          <a:p>
            <a:pPr lvl="1"/>
            <a:r>
              <a:rPr lang="ko-KR" altLang="en-US" dirty="0"/>
              <a:t>문장의 확률은 각 로그확률의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합으로 계산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. log P(I) + log P(love) + log P(you)</a:t>
            </a:r>
          </a:p>
          <a:p>
            <a:pPr lvl="1"/>
            <a:r>
              <a:rPr lang="ko-KR" altLang="en-US" dirty="0"/>
              <a:t>본래 목적은 언어 모델 값의 비교이므로 </a:t>
            </a:r>
            <a:r>
              <a:rPr lang="ko-KR" altLang="en-US" dirty="0" err="1"/>
              <a:t>로그값을</a:t>
            </a:r>
            <a:r>
              <a:rPr lang="ko-KR" altLang="en-US" dirty="0"/>
              <a:t> 그대로 사용해도 무방</a:t>
            </a:r>
            <a:endParaRPr lang="en-US" altLang="ko-KR" dirty="0"/>
          </a:p>
          <a:p>
            <a:pPr lvl="1"/>
            <a:r>
              <a:rPr lang="en-US" altLang="ko-KR" dirty="0"/>
              <a:t>UCS</a:t>
            </a:r>
            <a:r>
              <a:rPr lang="ko-KR" altLang="en-US" dirty="0"/>
              <a:t>는 </a:t>
            </a:r>
            <a:r>
              <a:rPr lang="en-US" altLang="ko-KR" dirty="0"/>
              <a:t>non-negative cost</a:t>
            </a:r>
            <a:r>
              <a:rPr lang="ko-KR" altLang="en-US" dirty="0"/>
              <a:t>를 정의해야 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48652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n-gram </a:t>
            </a:r>
            <a:r>
              <a:rPr lang="ko-KR" altLang="en-US" dirty="0"/>
              <a:t>언어 모델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lm_unigram.py</a:t>
            </a:r>
            <a:r>
              <a:rPr lang="en-US" altLang="ko-KR" b="1" dirty="0"/>
              <a:t> </a:t>
            </a:r>
            <a:r>
              <a:rPr lang="ko-KR" altLang="en-US" b="1" dirty="0"/>
              <a:t>및 </a:t>
            </a:r>
            <a:r>
              <a:rPr lang="en-US" altLang="ko-KR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lm_bigram.py</a:t>
            </a:r>
            <a:r>
              <a:rPr lang="en-US" altLang="ko-KR" b="1" dirty="0"/>
              <a:t> </a:t>
            </a:r>
            <a:r>
              <a:rPr lang="ko-KR" altLang="en-US" b="1" dirty="0"/>
              <a:t>구현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문장의 리스트가 </a:t>
            </a:r>
            <a:r>
              <a:rPr lang="en-US" altLang="ko-KR" dirty="0"/>
              <a:t>corpus</a:t>
            </a:r>
            <a:r>
              <a:rPr lang="ko-KR" altLang="en-US" dirty="0"/>
              <a:t>로 주어짐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코드가 </a:t>
            </a:r>
            <a:r>
              <a:rPr lang="en-US" altLang="ko-KR" dirty="0"/>
              <a:t>unigram(</a:t>
            </a:r>
            <a:r>
              <a:rPr lang="ko-KR" altLang="en-US" dirty="0"/>
              <a:t>혹은 </a:t>
            </a:r>
            <a:r>
              <a:rPr lang="en-US" altLang="ko-KR" dirty="0"/>
              <a:t>bigram) </a:t>
            </a:r>
            <a:r>
              <a:rPr lang="ko-KR" altLang="en-US" dirty="0"/>
              <a:t>확률의 </a:t>
            </a:r>
            <a:r>
              <a:rPr lang="en-US" altLang="ko-KR" dirty="0"/>
              <a:t>–log </a:t>
            </a:r>
            <a:r>
              <a:rPr lang="ko-KR" altLang="en-US" dirty="0"/>
              <a:t>값을 출력하도록 구현</a:t>
            </a:r>
          </a:p>
          <a:p>
            <a:endParaRPr lang="en-US" altLang="ko-KR" dirty="0"/>
          </a:p>
          <a:p>
            <a:r>
              <a:rPr lang="en-US" altLang="ko-KR" b="1" dirty="0"/>
              <a:t>Q. n-gram </a:t>
            </a:r>
            <a:r>
              <a:rPr lang="ko-KR" altLang="en-US" b="1" dirty="0"/>
              <a:t>언어 모델을 바탕으로 감정 분석 할 수 있는 방법</a:t>
            </a:r>
            <a:r>
              <a:rPr lang="en-US" altLang="ko-KR" b="1" dirty="0"/>
              <a:t>?</a:t>
            </a:r>
          </a:p>
          <a:p>
            <a:pPr lvl="1"/>
            <a:r>
              <a:rPr lang="en-US" altLang="ko-KR" dirty="0" smtClean="0"/>
              <a:t>Naïve Bayes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48021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Word Segmentation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공백</a:t>
            </a:r>
            <a:r>
              <a:rPr lang="en-US" altLang="ko-KR" dirty="0"/>
              <a:t>(</a:t>
            </a:r>
            <a:r>
              <a:rPr lang="ko-KR" altLang="en-US" dirty="0"/>
              <a:t>띄어쓰기</a:t>
            </a:r>
            <a:r>
              <a:rPr lang="en-US" altLang="ko-KR" dirty="0"/>
              <a:t>)</a:t>
            </a:r>
            <a:r>
              <a:rPr lang="ko-KR" altLang="en-US" dirty="0"/>
              <a:t>이 없는</a:t>
            </a:r>
            <a:r>
              <a:rPr lang="en-US" altLang="ko-KR" dirty="0"/>
              <a:t>(space-free)</a:t>
            </a:r>
            <a:r>
              <a:rPr lang="ko-KR" altLang="en-US" dirty="0"/>
              <a:t> 문자열에 공백을 삽입해 </a:t>
            </a:r>
            <a:r>
              <a:rPr lang="en-US" altLang="ko-KR" b="1" dirty="0"/>
              <a:t>unigram </a:t>
            </a:r>
            <a:r>
              <a:rPr lang="ko-KR" altLang="en-US" b="1" dirty="0"/>
              <a:t>언어 모델</a:t>
            </a:r>
            <a:r>
              <a:rPr lang="en-US" altLang="ko-KR" dirty="0"/>
              <a:t>(LM) </a:t>
            </a:r>
            <a:r>
              <a:rPr lang="ko-KR" altLang="en-US" dirty="0"/>
              <a:t>상에서 자연스러운 문장 생성</a:t>
            </a:r>
            <a:endParaRPr lang="en-US" altLang="ko-KR" dirty="0"/>
          </a:p>
          <a:p>
            <a:pPr lvl="1"/>
            <a:r>
              <a:rPr lang="ko-KR" altLang="en-US" dirty="0"/>
              <a:t>테스트 케이스</a:t>
            </a:r>
            <a:r>
              <a:rPr lang="en-US" altLang="ko-KR" dirty="0"/>
              <a:t>. “</a:t>
            </a:r>
            <a:r>
              <a:rPr lang="en-US" altLang="ko-KR" dirty="0" err="1"/>
              <a:t>thisisnotmybeautifulhouse</a:t>
            </a:r>
            <a:r>
              <a:rPr lang="en-US" altLang="ko-KR" dirty="0"/>
              <a:t>”</a:t>
            </a:r>
            <a:br>
              <a:rPr lang="en-US" altLang="ko-KR" dirty="0"/>
            </a:br>
            <a:r>
              <a:rPr lang="en-US" altLang="ko-KR" dirty="0"/>
              <a:t>     =&gt; “this is not my beautiful house”</a:t>
            </a:r>
          </a:p>
          <a:p>
            <a:endParaRPr lang="en-US" altLang="ko-KR" dirty="0"/>
          </a:p>
          <a:p>
            <a:r>
              <a:rPr lang="en-US" altLang="ko-KR" b="1" dirty="0"/>
              <a:t>1) Search </a:t>
            </a:r>
            <a:r>
              <a:rPr lang="ko-KR" altLang="en-US" b="1" dirty="0"/>
              <a:t>형태의 문제 정의</a:t>
            </a:r>
            <a:endParaRPr lang="en-US" altLang="ko-KR" b="1" dirty="0"/>
          </a:p>
          <a:p>
            <a:pPr lvl="1"/>
            <a:r>
              <a:rPr lang="en-US" altLang="ko-KR" dirty="0"/>
              <a:t>state, start state, end state, actions, cost</a:t>
            </a:r>
          </a:p>
          <a:p>
            <a:r>
              <a:rPr lang="en-US" altLang="ko-KR" b="1" dirty="0"/>
              <a:t>2) </a:t>
            </a:r>
            <a:r>
              <a:rPr lang="en-US" altLang="ko-KR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word_segmentation.py</a:t>
            </a:r>
            <a:r>
              <a:rPr lang="ko-KR" altLang="en-US" b="1" dirty="0"/>
              <a:t>의 </a:t>
            </a:r>
            <a:r>
              <a:rPr lang="en-US" altLang="ko-KR" b="1" dirty="0" err="1"/>
              <a:t>SegmentationProblem</a:t>
            </a:r>
            <a:r>
              <a:rPr lang="en-US" altLang="ko-KR" b="1" dirty="0"/>
              <a:t> </a:t>
            </a:r>
            <a:r>
              <a:rPr lang="ko-KR" altLang="en-US" b="1" dirty="0"/>
              <a:t>클래스 멤버함수 구현</a:t>
            </a:r>
            <a:endParaRPr lang="en-US" altLang="ko-KR" b="1" dirty="0"/>
          </a:p>
          <a:p>
            <a:r>
              <a:rPr lang="en-US" altLang="ko-KR" b="1" dirty="0"/>
              <a:t>3) UCS </a:t>
            </a:r>
            <a:r>
              <a:rPr lang="ko-KR" altLang="en-US" b="1" dirty="0"/>
              <a:t>및 </a:t>
            </a:r>
            <a:r>
              <a:rPr lang="en-US" altLang="ko-KR" b="1" dirty="0"/>
              <a:t>DP</a:t>
            </a:r>
            <a:r>
              <a:rPr lang="ko-KR" altLang="en-US" b="1" dirty="0"/>
              <a:t> 적용</a:t>
            </a:r>
            <a:endParaRPr lang="en-US" altLang="ko-KR" b="1" dirty="0"/>
          </a:p>
          <a:p>
            <a:pPr lvl="1"/>
            <a:r>
              <a:rPr lang="en-US" altLang="ko-KR" b="1" dirty="0"/>
              <a:t>Backtracking </a:t>
            </a:r>
            <a:r>
              <a:rPr lang="ko-KR" altLang="en-US" b="1" dirty="0"/>
              <a:t>은 오래 걸림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63749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솔루션의 비용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e.g. “this is not my beautiful house”</a:t>
            </a:r>
          </a:p>
          <a:p>
            <a:pPr lvl="1"/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unigramCost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('this') +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unigramCost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('is') +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unigramCost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('not') +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unigramCost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('my') +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unigramCost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('beautiful') +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unigramCost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('house')</a:t>
            </a:r>
          </a:p>
          <a:p>
            <a:pPr lvl="1"/>
            <a:endParaRPr lang="en-US" altLang="ko-KR" dirty="0"/>
          </a:p>
          <a:p>
            <a:r>
              <a:rPr lang="en-US" altLang="ko-KR" dirty="0" err="1"/>
              <a:t>wordsegUtil</a:t>
            </a:r>
            <a:r>
              <a:rPr lang="ko-KR" altLang="en-US" dirty="0"/>
              <a:t>의 </a:t>
            </a:r>
            <a:r>
              <a:rPr lang="en-US" altLang="ko-KR" dirty="0" err="1"/>
              <a:t>makeLanguageModels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54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70936" y="3981790"/>
            <a:ext cx="8402127" cy="1673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unigramCost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bigramCost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wordsegUtil.makeLanguageModels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('leo-will.txt')</a:t>
            </a:r>
          </a:p>
          <a:p>
            <a:endParaRPr lang="en-US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unigramCost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('love')</a:t>
            </a:r>
          </a:p>
          <a:p>
            <a:endParaRPr lang="en-US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bigramCost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('beautiful', 'house')</a:t>
            </a:r>
            <a:endParaRPr lang="ko-KR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3493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Vowel Insertion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모음이 없는</a:t>
            </a:r>
            <a:r>
              <a:rPr lang="en-US" altLang="ko-KR" dirty="0"/>
              <a:t>(vowel-free)</a:t>
            </a:r>
            <a:r>
              <a:rPr lang="ko-KR" altLang="en-US" dirty="0"/>
              <a:t> 문자열에 모음을 삽입해 </a:t>
            </a:r>
            <a:r>
              <a:rPr lang="en-US" altLang="ko-KR" b="1" dirty="0"/>
              <a:t>bigram</a:t>
            </a:r>
            <a:r>
              <a:rPr lang="en-US" altLang="ko-KR" dirty="0"/>
              <a:t> </a:t>
            </a:r>
            <a:r>
              <a:rPr lang="ko-KR" altLang="en-US" dirty="0"/>
              <a:t>언어 모델</a:t>
            </a:r>
            <a:r>
              <a:rPr lang="en-US" altLang="ko-KR" dirty="0"/>
              <a:t>(LM) </a:t>
            </a:r>
            <a:r>
              <a:rPr lang="ko-KR" altLang="en-US" dirty="0"/>
              <a:t>상에서 자연스러운 문장 생성</a:t>
            </a:r>
          </a:p>
          <a:p>
            <a:pPr lvl="1"/>
            <a:r>
              <a:rPr lang="en-US" altLang="ko-KR" dirty="0"/>
              <a:t>Vowel (</a:t>
            </a:r>
            <a:r>
              <a:rPr lang="ko-KR" altLang="en-US" dirty="0"/>
              <a:t>모음</a:t>
            </a:r>
            <a:r>
              <a:rPr lang="en-US" altLang="ko-KR" dirty="0"/>
              <a:t>): A, E, I, O, and U; never Y</a:t>
            </a:r>
          </a:p>
          <a:p>
            <a:pPr lvl="1"/>
            <a:r>
              <a:rPr lang="ko-KR" altLang="en-US" dirty="0"/>
              <a:t>테스트 케이스</a:t>
            </a:r>
            <a:r>
              <a:rPr lang="en-US" altLang="ko-KR" dirty="0"/>
              <a:t>. “</a:t>
            </a:r>
            <a:r>
              <a:rPr lang="en-US" altLang="ko-KR" dirty="0" err="1"/>
              <a:t>thts</a:t>
            </a:r>
            <a:r>
              <a:rPr lang="en-US" altLang="ko-KR" dirty="0"/>
              <a:t> m n </a:t>
            </a:r>
            <a:r>
              <a:rPr lang="en-US" altLang="ko-KR" dirty="0" err="1"/>
              <a:t>th</a:t>
            </a:r>
            <a:r>
              <a:rPr lang="en-US" altLang="ko-KR" dirty="0"/>
              <a:t> </a:t>
            </a:r>
            <a:r>
              <a:rPr lang="en-US" altLang="ko-KR" dirty="0" err="1"/>
              <a:t>crnr</a:t>
            </a:r>
            <a:r>
              <a:rPr lang="en-US" altLang="ko-KR" dirty="0"/>
              <a:t>”</a:t>
            </a:r>
            <a:br>
              <a:rPr lang="en-US" altLang="ko-KR" dirty="0"/>
            </a:br>
            <a:r>
              <a:rPr lang="en-US" altLang="ko-KR" dirty="0"/>
              <a:t>     =&gt; “</a:t>
            </a:r>
            <a:r>
              <a:rPr lang="en-US" altLang="ko-KR" dirty="0" err="1"/>
              <a:t>thats</a:t>
            </a:r>
            <a:r>
              <a:rPr lang="en-US" altLang="ko-KR" dirty="0"/>
              <a:t> me in the corner”</a:t>
            </a:r>
          </a:p>
          <a:p>
            <a:pPr lvl="1"/>
            <a:endParaRPr lang="en-US" altLang="ko-KR" dirty="0"/>
          </a:p>
          <a:p>
            <a:r>
              <a:rPr lang="en-US" altLang="ko-KR" b="1" dirty="0"/>
              <a:t>1) Search </a:t>
            </a:r>
            <a:r>
              <a:rPr lang="ko-KR" altLang="en-US" b="1" dirty="0"/>
              <a:t>형태의 문제 정의</a:t>
            </a:r>
            <a:endParaRPr lang="en-US" altLang="ko-KR" b="1" dirty="0"/>
          </a:p>
          <a:p>
            <a:pPr lvl="1"/>
            <a:r>
              <a:rPr lang="en-US" altLang="ko-KR" dirty="0"/>
              <a:t>state, start state, end state, actions, cost</a:t>
            </a:r>
          </a:p>
          <a:p>
            <a:r>
              <a:rPr lang="en-US" altLang="ko-KR" b="1" dirty="0"/>
              <a:t>2) </a:t>
            </a:r>
            <a:r>
              <a:rPr lang="en-US" altLang="ko-KR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vowel_insertion.py</a:t>
            </a:r>
            <a:r>
              <a:rPr lang="ko-KR" altLang="en-US" b="1" dirty="0"/>
              <a:t>의 </a:t>
            </a:r>
            <a:r>
              <a:rPr lang="en-US" altLang="ko-KR" b="1" dirty="0" err="1"/>
              <a:t>VowelInsertionProblem</a:t>
            </a:r>
            <a:r>
              <a:rPr lang="en-US" altLang="ko-KR" b="1" dirty="0"/>
              <a:t> </a:t>
            </a:r>
            <a:r>
              <a:rPr lang="ko-KR" altLang="en-US" b="1" dirty="0"/>
              <a:t>클래스 멤버함수 구현</a:t>
            </a:r>
            <a:endParaRPr lang="en-US" altLang="ko-KR" b="1" dirty="0"/>
          </a:p>
          <a:p>
            <a:r>
              <a:rPr lang="en-US" altLang="ko-KR" b="1" dirty="0"/>
              <a:t>3) UCS </a:t>
            </a:r>
            <a:r>
              <a:rPr lang="ko-KR" altLang="en-US" b="1" dirty="0"/>
              <a:t>및 </a:t>
            </a:r>
            <a:r>
              <a:rPr lang="en-US" altLang="ko-KR" b="1" dirty="0"/>
              <a:t>DP </a:t>
            </a:r>
            <a:r>
              <a:rPr lang="ko-KR" altLang="en-US" b="1" dirty="0"/>
              <a:t>적용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45409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Vowel Insertion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possibleFills</a:t>
            </a:r>
            <a:r>
              <a:rPr lang="en-US" altLang="ko-KR" dirty="0"/>
              <a:t> </a:t>
            </a:r>
            <a:r>
              <a:rPr lang="ko-KR" altLang="en-US" dirty="0"/>
              <a:t>함수 사용</a:t>
            </a:r>
            <a:endParaRPr lang="en-US" altLang="ko-KR" dirty="0"/>
          </a:p>
          <a:p>
            <a:pPr lvl="1"/>
            <a:r>
              <a:rPr lang="en-US" altLang="ko-KR" dirty="0"/>
              <a:t>vowel</a:t>
            </a:r>
            <a:r>
              <a:rPr lang="ko-KR" altLang="en-US" dirty="0"/>
              <a:t>이 없는 단어를 입력으로 받아 모든 가능한 </a:t>
            </a:r>
            <a:r>
              <a:rPr lang="en-US" altLang="ko-KR" dirty="0"/>
              <a:t>vowel insertion </a:t>
            </a:r>
            <a:r>
              <a:rPr lang="ko-KR" altLang="en-US" dirty="0"/>
              <a:t>후보 반환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. </a:t>
            </a:r>
            <a:r>
              <a:rPr lang="en-US" altLang="ko-KR" dirty="0" err="1"/>
              <a:t>possibleFills</a:t>
            </a:r>
            <a:r>
              <a:rPr lang="en-US" altLang="ko-KR" dirty="0"/>
              <a:t>(‘</a:t>
            </a:r>
            <a:r>
              <a:rPr lang="en-US" altLang="ko-KR" dirty="0" err="1"/>
              <a:t>fg</a:t>
            </a:r>
            <a:r>
              <a:rPr lang="en-US" altLang="ko-KR" dirty="0"/>
              <a:t>’) =&gt; set([‘fugue’, ‘fog’])</a:t>
            </a:r>
          </a:p>
          <a:p>
            <a:pPr lvl="1"/>
            <a:r>
              <a:rPr lang="ko-KR" altLang="en-US" dirty="0"/>
              <a:t>만약 후보가 없다면 </a:t>
            </a:r>
            <a:r>
              <a:rPr lang="en-US" altLang="ko-KR" dirty="0"/>
              <a:t>vowel</a:t>
            </a:r>
            <a:r>
              <a:rPr lang="ko-KR" altLang="en-US" dirty="0"/>
              <a:t>이 없는 단어 자체가 후보가 되도록 구현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문장의 시작은 </a:t>
            </a:r>
            <a:r>
              <a:rPr lang="en-US" altLang="ko-KR" dirty="0"/>
              <a:t>SENTENCE_BEGIN</a:t>
            </a:r>
            <a:r>
              <a:rPr lang="ko-KR" altLang="en-US" dirty="0"/>
              <a:t>으로 나타냄</a:t>
            </a:r>
            <a:endParaRPr lang="en-US" altLang="ko-KR" dirty="0"/>
          </a:p>
          <a:p>
            <a:pPr lvl="1"/>
            <a:r>
              <a:rPr lang="en-US" altLang="ko-KR" dirty="0"/>
              <a:t>SENTENCE_BEGIN</a:t>
            </a:r>
            <a:r>
              <a:rPr lang="ko-KR" altLang="en-US" dirty="0"/>
              <a:t> </a:t>
            </a:r>
            <a:r>
              <a:rPr lang="en-US" altLang="ko-KR" dirty="0"/>
              <a:t>= “-BEGIN-”</a:t>
            </a:r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1217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Joint Task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띄어쓰기가 없고</a:t>
            </a:r>
            <a:r>
              <a:rPr lang="en-US" altLang="ko-KR" dirty="0"/>
              <a:t>(space-free)</a:t>
            </a:r>
            <a:r>
              <a:rPr lang="ko-KR" altLang="en-US" dirty="0"/>
              <a:t> 모음이 없는</a:t>
            </a:r>
            <a:r>
              <a:rPr lang="en-US" altLang="ko-KR" dirty="0"/>
              <a:t>(vowel-free)</a:t>
            </a:r>
            <a:r>
              <a:rPr lang="ko-KR" altLang="en-US" dirty="0"/>
              <a:t> 문자열에 띄어쓰기와 모음을 삽입해 </a:t>
            </a:r>
            <a:r>
              <a:rPr lang="en-US" altLang="ko-KR" dirty="0"/>
              <a:t>2-gram </a:t>
            </a:r>
            <a:r>
              <a:rPr lang="ko-KR" altLang="en-US" dirty="0"/>
              <a:t>언어 모델</a:t>
            </a:r>
            <a:r>
              <a:rPr lang="en-US" altLang="ko-KR" dirty="0"/>
              <a:t>(LM)</a:t>
            </a:r>
            <a:r>
              <a:rPr lang="ko-KR" altLang="en-US" dirty="0"/>
              <a:t>의 </a:t>
            </a:r>
            <a:r>
              <a:rPr lang="en-US" altLang="ko-KR" b="1" dirty="0"/>
              <a:t>smooth cost </a:t>
            </a:r>
            <a:r>
              <a:rPr lang="ko-KR" altLang="en-US" dirty="0"/>
              <a:t>상에서 자연스러운 문장 생성</a:t>
            </a:r>
          </a:p>
          <a:p>
            <a:r>
              <a:rPr lang="ko-KR" altLang="en-US" dirty="0"/>
              <a:t>테스트 케이스</a:t>
            </a:r>
            <a:r>
              <a:rPr lang="en-US" altLang="ko-KR" dirty="0"/>
              <a:t>. “</a:t>
            </a:r>
            <a:r>
              <a:rPr lang="en-US" altLang="ko-KR" dirty="0" err="1"/>
              <a:t>mgnllthppl</a:t>
            </a:r>
            <a:r>
              <a:rPr lang="en-US" altLang="ko-KR" dirty="0"/>
              <a:t>”</a:t>
            </a:r>
            <a:br>
              <a:rPr lang="en-US" altLang="ko-KR" dirty="0"/>
            </a:br>
            <a:r>
              <a:rPr lang="en-US" altLang="ko-KR" dirty="0"/>
              <a:t>     =&gt; “imagine all the people”</a:t>
            </a:r>
          </a:p>
          <a:p>
            <a:endParaRPr lang="en-US" altLang="ko-KR" dirty="0"/>
          </a:p>
          <a:p>
            <a:r>
              <a:rPr lang="en-US" altLang="ko-KR" b="1" dirty="0"/>
              <a:t>1) Search </a:t>
            </a:r>
            <a:r>
              <a:rPr lang="ko-KR" altLang="en-US" b="1" dirty="0"/>
              <a:t>형태의 문제 정의</a:t>
            </a:r>
            <a:endParaRPr lang="en-US" altLang="ko-KR" b="1" dirty="0"/>
          </a:p>
          <a:p>
            <a:pPr lvl="1"/>
            <a:r>
              <a:rPr lang="en-US" altLang="ko-KR" dirty="0"/>
              <a:t>state, start state, end state, actions, cost</a:t>
            </a:r>
          </a:p>
          <a:p>
            <a:r>
              <a:rPr lang="en-US" altLang="ko-KR" b="1" dirty="0"/>
              <a:t>2) </a:t>
            </a:r>
            <a:r>
              <a:rPr lang="en-US" altLang="ko-KR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joint_task.py</a:t>
            </a:r>
            <a:r>
              <a:rPr lang="en-US" altLang="ko-KR" b="1" dirty="0"/>
              <a:t> </a:t>
            </a:r>
            <a:r>
              <a:rPr lang="ko-KR" altLang="en-US" b="1" dirty="0"/>
              <a:t>의 </a:t>
            </a:r>
            <a:r>
              <a:rPr lang="en-US" altLang="ko-KR" b="1" dirty="0" err="1"/>
              <a:t>JointSegmentationInsertionProblem</a:t>
            </a:r>
            <a:r>
              <a:rPr lang="en-US" altLang="ko-KR" b="1" dirty="0"/>
              <a:t> </a:t>
            </a:r>
            <a:r>
              <a:rPr lang="ko-KR" altLang="en-US" b="1" dirty="0"/>
              <a:t>클래스 멤버함수 구현</a:t>
            </a:r>
            <a:endParaRPr lang="en-US" altLang="ko-KR" b="1" dirty="0"/>
          </a:p>
          <a:p>
            <a:r>
              <a:rPr lang="en-US" altLang="ko-KR" b="1" dirty="0"/>
              <a:t>3) UCS </a:t>
            </a:r>
            <a:r>
              <a:rPr lang="ko-KR" altLang="en-US" b="1" dirty="0"/>
              <a:t>및 </a:t>
            </a:r>
            <a:r>
              <a:rPr lang="en-US" altLang="ko-KR" b="1" dirty="0"/>
              <a:t>DP </a:t>
            </a:r>
            <a:r>
              <a:rPr lang="ko-KR" altLang="en-US" b="1" dirty="0"/>
              <a:t>적용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421189" y="327704"/>
            <a:ext cx="575853" cy="365125"/>
          </a:xfrm>
        </p:spPr>
        <p:txBody>
          <a:bodyPr/>
          <a:lstStyle/>
          <a:p>
            <a:fld id="{45151BA5-DD4E-45F3-9934-A245C26DFF4E}" type="slidenum">
              <a:rPr lang="ko-KR" altLang="en-US" smtClean="0"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88697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Joint Task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문제 </a:t>
            </a:r>
            <a:r>
              <a:rPr lang="en-US" altLang="ko-KR" dirty="0"/>
              <a:t>Vowel Insertion</a:t>
            </a:r>
            <a:r>
              <a:rPr lang="ko-KR" altLang="en-US" dirty="0"/>
              <a:t>과 달리 단어엔 무조건 모음이 포함되어 있어야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생성되는 단어는 반드시 하나 이상의 자음을 포함해야 하며</a:t>
            </a:r>
            <a:r>
              <a:rPr lang="en-US" altLang="ko-KR" dirty="0"/>
              <a:t>, </a:t>
            </a:r>
            <a:r>
              <a:rPr lang="ko-KR" altLang="en-US" dirty="0"/>
              <a:t>모음만을 포함해서는 안 됨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. "a" or "I“</a:t>
            </a:r>
            <a:r>
              <a:rPr lang="ko-KR" altLang="en-US" dirty="0"/>
              <a:t>는 </a:t>
            </a:r>
            <a:r>
              <a:rPr lang="en-US" altLang="ko-KR" dirty="0"/>
              <a:t>X</a:t>
            </a:r>
          </a:p>
          <a:p>
            <a:endParaRPr lang="en-US" altLang="ko-KR" dirty="0"/>
          </a:p>
          <a:p>
            <a:r>
              <a:rPr lang="ko-KR" altLang="en-US" dirty="0"/>
              <a:t>즉 </a:t>
            </a:r>
            <a:r>
              <a:rPr lang="en-US" altLang="ko-KR" smtClean="0"/>
              <a:t>output</a:t>
            </a:r>
            <a:r>
              <a:rPr lang="ko-KR" altLang="en-US" smtClean="0"/>
              <a:t>에 </a:t>
            </a:r>
            <a:r>
              <a:rPr lang="ko-KR" altLang="en-US" dirty="0"/>
              <a:t>포함된 모든 단어들은 </a:t>
            </a:r>
            <a:r>
              <a:rPr lang="en-US" altLang="ko-KR" dirty="0" err="1"/>
              <a:t>possibleFills</a:t>
            </a:r>
            <a:r>
              <a:rPr lang="en-US" altLang="ko-KR" dirty="0"/>
              <a:t> </a:t>
            </a:r>
            <a:r>
              <a:rPr lang="ko-KR" altLang="en-US" dirty="0"/>
              <a:t>에 의해 만들어진 단어여야 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429897" y="327704"/>
            <a:ext cx="567145" cy="365125"/>
          </a:xfrm>
        </p:spPr>
        <p:txBody>
          <a:bodyPr/>
          <a:lstStyle/>
          <a:p>
            <a:fld id="{45151BA5-DD4E-45F3-9934-A245C26DFF4E}" type="slidenum">
              <a:rPr lang="ko-KR" altLang="en-US" smtClean="0"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54412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122464"/>
            <a:ext cx="8801100" cy="658268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3200" b="1" dirty="0"/>
              <a:t>3.5. A* Search</a:t>
            </a:r>
            <a:endParaRPr lang="ko-KR" altLang="en-US" sz="32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59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1062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217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풀고자 하는 문제 </a:t>
            </a:r>
            <a:r>
              <a:rPr lang="en-US" altLang="ko-KR" dirty="0"/>
              <a:t>1. Graph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</a:t>
            </a:r>
            <a:r>
              <a:rPr lang="ko-KR" altLang="en-US" dirty="0"/>
              <a:t>에서 </a:t>
            </a:r>
            <a:r>
              <a:rPr lang="en-US" altLang="ko-KR" dirty="0"/>
              <a:t>G</a:t>
            </a:r>
            <a:r>
              <a:rPr lang="ko-KR" altLang="en-US" dirty="0"/>
              <a:t>까지의 최단경로 탐색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Q. </a:t>
            </a:r>
            <a:r>
              <a:rPr lang="ko-KR" altLang="en-US" b="1" dirty="0"/>
              <a:t>최단경로와 그 비용은</a:t>
            </a:r>
            <a:r>
              <a:rPr lang="en-US" altLang="ko-KR" b="1" dirty="0"/>
              <a:t>?</a:t>
            </a:r>
          </a:p>
          <a:p>
            <a:endParaRPr lang="en-US" altLang="ko-KR" b="1" dirty="0"/>
          </a:p>
          <a:p>
            <a:r>
              <a:rPr lang="en-US" altLang="ko-KR" b="1" dirty="0"/>
              <a:t>Q. Greedy policy</a:t>
            </a:r>
            <a:r>
              <a:rPr lang="ko-KR" altLang="en-US" b="1" dirty="0"/>
              <a:t>로 선택된 경로와 그 비용은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4833182" y="3558772"/>
            <a:ext cx="775063" cy="77506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5877836" y="3558772"/>
            <a:ext cx="775063" cy="775063"/>
          </a:xfrm>
          <a:prstGeom prst="ellips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6907320" y="3558772"/>
            <a:ext cx="775063" cy="775063"/>
          </a:xfrm>
          <a:prstGeom prst="ellips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6907319" y="2205300"/>
            <a:ext cx="775063" cy="775063"/>
          </a:xfrm>
          <a:prstGeom prst="ellips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7903103" y="3558772"/>
            <a:ext cx="775063" cy="775063"/>
          </a:xfrm>
          <a:prstGeom prst="ellips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7389217" y="4614196"/>
            <a:ext cx="775063" cy="77506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ko-KR" altLang="en-US" dirty="0"/>
          </a:p>
        </p:txBody>
      </p:sp>
      <p:cxnSp>
        <p:nvCxnSpPr>
          <p:cNvPr id="11" name="직선 화살표 연결선 10"/>
          <p:cNvCxnSpPr>
            <a:stCxn id="5" idx="6"/>
            <a:endCxn id="6" idx="2"/>
          </p:cNvCxnSpPr>
          <p:nvPr/>
        </p:nvCxnSpPr>
        <p:spPr>
          <a:xfrm>
            <a:off x="5608245" y="3946304"/>
            <a:ext cx="269591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6" idx="6"/>
            <a:endCxn id="7" idx="2"/>
          </p:cNvCxnSpPr>
          <p:nvPr/>
        </p:nvCxnSpPr>
        <p:spPr>
          <a:xfrm>
            <a:off x="6652899" y="3946304"/>
            <a:ext cx="254421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7"/>
            <a:endCxn id="8" idx="2"/>
          </p:cNvCxnSpPr>
          <p:nvPr/>
        </p:nvCxnSpPr>
        <p:spPr>
          <a:xfrm flipV="1">
            <a:off x="6539394" y="2592832"/>
            <a:ext cx="367925" cy="1079445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8" idx="6"/>
            <a:endCxn id="9" idx="1"/>
          </p:cNvCxnSpPr>
          <p:nvPr/>
        </p:nvCxnSpPr>
        <p:spPr>
          <a:xfrm>
            <a:off x="7682382" y="2592832"/>
            <a:ext cx="334226" cy="1079445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7" idx="6"/>
            <a:endCxn id="9" idx="2"/>
          </p:cNvCxnSpPr>
          <p:nvPr/>
        </p:nvCxnSpPr>
        <p:spPr>
          <a:xfrm>
            <a:off x="7682383" y="3946304"/>
            <a:ext cx="220720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9" idx="5"/>
            <a:endCxn id="10" idx="6"/>
          </p:cNvCxnSpPr>
          <p:nvPr/>
        </p:nvCxnSpPr>
        <p:spPr>
          <a:xfrm flipH="1">
            <a:off x="8164280" y="4220330"/>
            <a:ext cx="400381" cy="78139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7" idx="4"/>
            <a:endCxn id="10" idx="1"/>
          </p:cNvCxnSpPr>
          <p:nvPr/>
        </p:nvCxnSpPr>
        <p:spPr>
          <a:xfrm>
            <a:off x="7294852" y="4333835"/>
            <a:ext cx="207870" cy="393866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7764235" y="1364882"/>
            <a:ext cx="775063" cy="775063"/>
          </a:xfrm>
          <a:prstGeom prst="ellips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cxnSp>
        <p:nvCxnSpPr>
          <p:cNvPr id="20" name="직선 화살표 연결선 19"/>
          <p:cNvCxnSpPr>
            <a:stCxn id="9" idx="7"/>
            <a:endCxn id="19" idx="4"/>
          </p:cNvCxnSpPr>
          <p:nvPr/>
        </p:nvCxnSpPr>
        <p:spPr>
          <a:xfrm flipH="1" flipV="1">
            <a:off x="8151767" y="2139945"/>
            <a:ext cx="412894" cy="1532332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569182" y="35610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614645" y="353248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402016" y="284918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413805" y="270080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625500" y="352338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351925" y="45243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069957" y="438978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286894" y="520459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12</a:t>
            </a:r>
            <a:endParaRPr lang="ko-KR" altLang="en-US" dirty="0"/>
          </a:p>
        </p:txBody>
      </p:sp>
      <p:cxnSp>
        <p:nvCxnSpPr>
          <p:cNvPr id="80" name="꺾인 연결선 79"/>
          <p:cNvCxnSpPr>
            <a:stCxn id="5" idx="4"/>
            <a:endCxn id="10" idx="4"/>
          </p:cNvCxnSpPr>
          <p:nvPr/>
        </p:nvCxnSpPr>
        <p:spPr>
          <a:xfrm rot="16200000" flipH="1">
            <a:off x="5971019" y="3583529"/>
            <a:ext cx="1055424" cy="2556035"/>
          </a:xfrm>
          <a:prstGeom prst="bentConnector3">
            <a:avLst>
              <a:gd name="adj1" fmla="val 120113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7876381" y="284918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78498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UCS </a:t>
            </a:r>
            <a:r>
              <a:rPr lang="en-US" altLang="ko-KR" dirty="0" err="1"/>
              <a:t>v.s</a:t>
            </a:r>
            <a:r>
              <a:rPr lang="en-US" altLang="ko-KR" dirty="0"/>
              <a:t>. A* Search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5023572"/>
            <a:ext cx="8801100" cy="1553030"/>
          </a:xfrm>
        </p:spPr>
        <p:txBody>
          <a:bodyPr>
            <a:normAutofit/>
          </a:bodyPr>
          <a:lstStyle/>
          <a:p>
            <a:r>
              <a:rPr lang="ko-KR" altLang="en-US" dirty="0"/>
              <a:t>두 방법론 모두 최적</a:t>
            </a:r>
            <a:r>
              <a:rPr lang="en-US" altLang="ko-KR" dirty="0"/>
              <a:t>(optimal) </a:t>
            </a:r>
            <a:r>
              <a:rPr lang="ko-KR" altLang="en-US" dirty="0"/>
              <a:t>솔루션 보장 </a:t>
            </a:r>
            <a:r>
              <a:rPr lang="en-US" altLang="ko-KR" dirty="0"/>
              <a:t>(cost</a:t>
            </a:r>
            <a:r>
              <a:rPr lang="ko-KR" altLang="en-US" dirty="0"/>
              <a:t>가 동일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그러나 </a:t>
            </a:r>
            <a:r>
              <a:rPr lang="en-US" altLang="ko-KR" dirty="0"/>
              <a:t>A* Search</a:t>
            </a:r>
            <a:r>
              <a:rPr lang="ko-KR" altLang="en-US" dirty="0"/>
              <a:t>가 훨씬 더 </a:t>
            </a:r>
            <a:r>
              <a:rPr lang="ko-KR" altLang="en-US" u="sng" dirty="0"/>
              <a:t>빠르게</a:t>
            </a:r>
            <a:r>
              <a:rPr lang="ko-KR" altLang="en-US" dirty="0"/>
              <a:t> 답을 찾을 수 있다</a:t>
            </a:r>
            <a:endParaRPr lang="en-US" altLang="ko-KR" dirty="0"/>
          </a:p>
          <a:p>
            <a:pPr lvl="1"/>
            <a:r>
              <a:rPr lang="en-US" altLang="ko-KR" dirty="0"/>
              <a:t>HOW? </a:t>
            </a:r>
            <a:r>
              <a:rPr lang="ko-KR" altLang="en-US" u="sng" dirty="0" err="1">
                <a:solidFill>
                  <a:srgbClr val="0070C0"/>
                </a:solidFill>
              </a:rPr>
              <a:t>휴리스틱</a:t>
            </a:r>
            <a:r>
              <a:rPr lang="en-US" altLang="ko-KR" dirty="0"/>
              <a:t>(heuristic)</a:t>
            </a:r>
            <a:endParaRPr lang="ko-KR" altLang="en-US" dirty="0"/>
          </a:p>
        </p:txBody>
      </p:sp>
      <p:pic>
        <p:nvPicPr>
          <p:cNvPr id="4" name="Picture 2" descr="https://upload.wikimedia.org/wikipedia/commons/2/23/Dijkstras_progress_animatio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81" y="1496493"/>
            <a:ext cx="3613604" cy="361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s://upload.wikimedia.org/wikipedia/commons/5/5d/Astar_progress_animation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688" y="1427384"/>
            <a:ext cx="3457687" cy="345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37806" y="1288885"/>
            <a:ext cx="780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UCS</a:t>
            </a:r>
            <a:endParaRPr lang="ko-KR" alt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832708" y="1288885"/>
            <a:ext cx="1600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A* Search</a:t>
            </a:r>
            <a:endParaRPr lang="ko-KR" altLang="en-US" sz="2400" b="1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49416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992" y="1034961"/>
            <a:ext cx="6579070" cy="5272087"/>
          </a:xfrm>
          <a:prstGeom prst="rect">
            <a:avLst/>
          </a:prstGeom>
        </p:spPr>
      </p:pic>
      <p:sp>
        <p:nvSpPr>
          <p:cNvPr id="27" name="타원 26"/>
          <p:cNvSpPr/>
          <p:nvPr/>
        </p:nvSpPr>
        <p:spPr>
          <a:xfrm>
            <a:off x="4491234" y="5423973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창원</a:t>
            </a:r>
            <a:endParaRPr lang="ko-KR" altLang="en-US" sz="1100" b="1" dirty="0"/>
          </a:p>
        </p:txBody>
      </p:sp>
      <p:sp>
        <p:nvSpPr>
          <p:cNvPr id="28" name="타원 27"/>
          <p:cNvSpPr/>
          <p:nvPr/>
        </p:nvSpPr>
        <p:spPr>
          <a:xfrm>
            <a:off x="6888479" y="1863634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/>
              <a:t>포항</a:t>
            </a:r>
          </a:p>
        </p:txBody>
      </p:sp>
      <p:sp>
        <p:nvSpPr>
          <p:cNvPr id="32" name="타원 31"/>
          <p:cNvSpPr/>
          <p:nvPr/>
        </p:nvSpPr>
        <p:spPr>
          <a:xfrm>
            <a:off x="6629400" y="2837317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경주</a:t>
            </a:r>
            <a:endParaRPr lang="ko-KR" altLang="en-US" sz="1100" b="1" dirty="0"/>
          </a:p>
        </p:txBody>
      </p:sp>
      <p:sp>
        <p:nvSpPr>
          <p:cNvPr id="34" name="타원 33"/>
          <p:cNvSpPr/>
          <p:nvPr/>
        </p:nvSpPr>
        <p:spPr>
          <a:xfrm>
            <a:off x="6575037" y="3919539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울산</a:t>
            </a:r>
            <a:endParaRPr lang="ko-KR" altLang="en-US" sz="1100" b="1" dirty="0"/>
          </a:p>
        </p:txBody>
      </p:sp>
      <p:sp>
        <p:nvSpPr>
          <p:cNvPr id="35" name="타원 34"/>
          <p:cNvSpPr/>
          <p:nvPr/>
        </p:nvSpPr>
        <p:spPr>
          <a:xfrm>
            <a:off x="5951808" y="4482169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양산</a:t>
            </a:r>
            <a:endParaRPr lang="ko-KR" altLang="en-US" sz="1100" b="1" dirty="0"/>
          </a:p>
        </p:txBody>
      </p:sp>
      <p:sp>
        <p:nvSpPr>
          <p:cNvPr id="36" name="타원 35"/>
          <p:cNvSpPr/>
          <p:nvPr/>
        </p:nvSpPr>
        <p:spPr>
          <a:xfrm>
            <a:off x="5940878" y="5490416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부산</a:t>
            </a:r>
            <a:endParaRPr lang="ko-KR" altLang="en-US" sz="1100" b="1" dirty="0"/>
          </a:p>
        </p:txBody>
      </p:sp>
      <p:sp>
        <p:nvSpPr>
          <p:cNvPr id="37" name="타원 36"/>
          <p:cNvSpPr/>
          <p:nvPr/>
        </p:nvSpPr>
        <p:spPr>
          <a:xfrm>
            <a:off x="5259113" y="5046733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김해</a:t>
            </a:r>
            <a:endParaRPr lang="ko-KR" altLang="en-US" sz="1100" b="1" dirty="0"/>
          </a:p>
        </p:txBody>
      </p:sp>
      <p:sp>
        <p:nvSpPr>
          <p:cNvPr id="38" name="타원 37"/>
          <p:cNvSpPr/>
          <p:nvPr/>
        </p:nvSpPr>
        <p:spPr>
          <a:xfrm>
            <a:off x="3493012" y="3154907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고령</a:t>
            </a:r>
            <a:endParaRPr lang="ko-KR" altLang="en-US" sz="1100" b="1" dirty="0"/>
          </a:p>
        </p:txBody>
      </p:sp>
      <p:sp>
        <p:nvSpPr>
          <p:cNvPr id="39" name="타원 38"/>
          <p:cNvSpPr/>
          <p:nvPr/>
        </p:nvSpPr>
        <p:spPr>
          <a:xfrm>
            <a:off x="5626552" y="1966027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/>
              <a:t>영천</a:t>
            </a:r>
          </a:p>
        </p:txBody>
      </p:sp>
      <p:sp>
        <p:nvSpPr>
          <p:cNvPr id="40" name="타원 39"/>
          <p:cNvSpPr/>
          <p:nvPr/>
        </p:nvSpPr>
        <p:spPr>
          <a:xfrm>
            <a:off x="5085401" y="4090012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/>
              <a:t>밀양</a:t>
            </a:r>
          </a:p>
        </p:txBody>
      </p:sp>
      <p:sp>
        <p:nvSpPr>
          <p:cNvPr id="41" name="타원 40"/>
          <p:cNvSpPr/>
          <p:nvPr/>
        </p:nvSpPr>
        <p:spPr>
          <a:xfrm>
            <a:off x="4338833" y="2788525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대구</a:t>
            </a:r>
            <a:endParaRPr lang="ko-KR" altLang="en-US" sz="1100" b="1" dirty="0"/>
          </a:p>
        </p:txBody>
      </p:sp>
      <p:sp>
        <p:nvSpPr>
          <p:cNvPr id="42" name="타원 41"/>
          <p:cNvSpPr/>
          <p:nvPr/>
        </p:nvSpPr>
        <p:spPr>
          <a:xfrm>
            <a:off x="5215317" y="2780115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경산</a:t>
            </a:r>
            <a:endParaRPr lang="ko-KR" altLang="en-US" sz="1100" b="1" dirty="0"/>
          </a:p>
        </p:txBody>
      </p:sp>
      <p:sp>
        <p:nvSpPr>
          <p:cNvPr id="43" name="타원 42"/>
          <p:cNvSpPr/>
          <p:nvPr/>
        </p:nvSpPr>
        <p:spPr>
          <a:xfrm>
            <a:off x="5064434" y="3413866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청도</a:t>
            </a:r>
            <a:endParaRPr lang="ko-KR" altLang="en-US" sz="1100" b="1" dirty="0"/>
          </a:p>
        </p:txBody>
      </p:sp>
      <p:sp>
        <p:nvSpPr>
          <p:cNvPr id="44" name="타원 43"/>
          <p:cNvSpPr/>
          <p:nvPr/>
        </p:nvSpPr>
        <p:spPr>
          <a:xfrm>
            <a:off x="4095380" y="4084694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창녕</a:t>
            </a:r>
            <a:endParaRPr lang="ko-KR" altLang="en-US" sz="1100" b="1" dirty="0"/>
          </a:p>
        </p:txBody>
      </p:sp>
      <p:sp>
        <p:nvSpPr>
          <p:cNvPr id="45" name="타원 44"/>
          <p:cNvSpPr/>
          <p:nvPr/>
        </p:nvSpPr>
        <p:spPr>
          <a:xfrm>
            <a:off x="4618462" y="1403040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군위</a:t>
            </a:r>
            <a:endParaRPr lang="ko-KR" altLang="en-US" sz="1100" b="1" dirty="0"/>
          </a:p>
        </p:txBody>
      </p:sp>
      <p:sp>
        <p:nvSpPr>
          <p:cNvPr id="46" name="타원 45"/>
          <p:cNvSpPr/>
          <p:nvPr/>
        </p:nvSpPr>
        <p:spPr>
          <a:xfrm>
            <a:off x="4008375" y="1996989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칠곡</a:t>
            </a:r>
            <a:endParaRPr lang="ko-KR" altLang="en-US" sz="1100" b="1" dirty="0"/>
          </a:p>
        </p:txBody>
      </p:sp>
      <p:sp>
        <p:nvSpPr>
          <p:cNvPr id="47" name="타원 46"/>
          <p:cNvSpPr/>
          <p:nvPr/>
        </p:nvSpPr>
        <p:spPr>
          <a:xfrm>
            <a:off x="3658903" y="1227143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/>
              <a:t>구미</a:t>
            </a:r>
          </a:p>
        </p:txBody>
      </p:sp>
      <p:sp>
        <p:nvSpPr>
          <p:cNvPr id="48" name="타원 47"/>
          <p:cNvSpPr/>
          <p:nvPr/>
        </p:nvSpPr>
        <p:spPr>
          <a:xfrm>
            <a:off x="2733647" y="1816931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/>
              <a:t>김천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A* Search </a:t>
            </a:r>
            <a:r>
              <a:rPr lang="ko-KR" altLang="en-US" dirty="0"/>
              <a:t>적용 예</a:t>
            </a:r>
          </a:p>
        </p:txBody>
      </p:sp>
      <p:sp>
        <p:nvSpPr>
          <p:cNvPr id="33" name="슬라이드 번호 개체 틀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61</a:t>
            </a:fld>
            <a:endParaRPr lang="ko-KR" altLang="en-US" dirty="0"/>
          </a:p>
        </p:txBody>
      </p:sp>
      <p:pic>
        <p:nvPicPr>
          <p:cNvPr id="5" name="Picture 2" descr="사람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299" y="2425791"/>
            <a:ext cx="919754" cy="91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자동차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75271" y="1121543"/>
            <a:ext cx="1675366" cy="83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화살표 연결선 10"/>
          <p:cNvCxnSpPr>
            <a:stCxn id="39" idx="5"/>
            <a:endCxn id="32" idx="1"/>
          </p:cNvCxnSpPr>
          <p:nvPr/>
        </p:nvCxnSpPr>
        <p:spPr>
          <a:xfrm>
            <a:off x="6132013" y="2471488"/>
            <a:ext cx="584110" cy="4525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998084" y="6328480"/>
            <a:ext cx="5695021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70C0"/>
                </a:solidFill>
              </a:rPr>
              <a:t>A*</a:t>
            </a:r>
            <a:r>
              <a:rPr lang="ko-KR" altLang="en-US" sz="2000" b="1" dirty="0">
                <a:solidFill>
                  <a:srgbClr val="0070C0"/>
                </a:solidFill>
              </a:rPr>
              <a:t>는 </a:t>
            </a:r>
            <a:r>
              <a:rPr lang="en-US" altLang="ko-KR" sz="2000" b="1" dirty="0">
                <a:solidFill>
                  <a:srgbClr val="0070C0"/>
                </a:solidFill>
              </a:rPr>
              <a:t>UCS </a:t>
            </a:r>
            <a:r>
              <a:rPr lang="ko-KR" altLang="en-US" sz="2000" b="1" dirty="0">
                <a:solidFill>
                  <a:srgbClr val="0070C0"/>
                </a:solidFill>
              </a:rPr>
              <a:t>보다 더 빠르게 최적의 솔루션을 찾음</a:t>
            </a:r>
          </a:p>
        </p:txBody>
      </p:sp>
      <p:pic>
        <p:nvPicPr>
          <p:cNvPr id="16" name="Picture 4" descr="맥주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281" y="2872162"/>
            <a:ext cx="1184647" cy="159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맥주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254" y="3479323"/>
            <a:ext cx="1184647" cy="159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7019301" y="1750329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757374" y="1884930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435731" y="2597510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/>
          <p:cNvCxnSpPr>
            <a:stCxn id="28" idx="2"/>
            <a:endCxn id="39" idx="6"/>
          </p:cNvCxnSpPr>
          <p:nvPr/>
        </p:nvCxnSpPr>
        <p:spPr>
          <a:xfrm flipH="1">
            <a:off x="6218736" y="2159726"/>
            <a:ext cx="669743" cy="1023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28" idx="4"/>
            <a:endCxn id="32" idx="0"/>
          </p:cNvCxnSpPr>
          <p:nvPr/>
        </p:nvCxnSpPr>
        <p:spPr>
          <a:xfrm flipH="1">
            <a:off x="6925492" y="2455818"/>
            <a:ext cx="259079" cy="3814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39" idx="3"/>
            <a:endCxn id="41" idx="7"/>
          </p:cNvCxnSpPr>
          <p:nvPr/>
        </p:nvCxnSpPr>
        <p:spPr>
          <a:xfrm flipH="1">
            <a:off x="4844294" y="2471488"/>
            <a:ext cx="868981" cy="4037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41" idx="3"/>
            <a:endCxn id="38" idx="6"/>
          </p:cNvCxnSpPr>
          <p:nvPr/>
        </p:nvCxnSpPr>
        <p:spPr>
          <a:xfrm flipH="1">
            <a:off x="4085196" y="3293986"/>
            <a:ext cx="340360" cy="1570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61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9" grpId="0"/>
      <p:bldP spid="30" grpId="0"/>
      <p:bldP spid="3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The A* algorithm finding a path of railroads between Washington, D.C. and Los Angele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98" y="1103311"/>
            <a:ext cx="7612470" cy="570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A* Search </a:t>
            </a:r>
            <a:r>
              <a:rPr lang="ko-KR" altLang="en-US" dirty="0"/>
              <a:t>적용 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워싱턴 </a:t>
            </a:r>
            <a:r>
              <a:rPr lang="en-US" altLang="ko-KR" dirty="0"/>
              <a:t>D. C.</a:t>
            </a:r>
            <a:r>
              <a:rPr lang="ko-KR" altLang="en-US" dirty="0"/>
              <a:t>에서 </a:t>
            </a:r>
            <a:r>
              <a:rPr lang="en-US" altLang="ko-KR" dirty="0"/>
              <a:t>LA</a:t>
            </a:r>
            <a:r>
              <a:rPr lang="ko-KR" altLang="en-US" dirty="0"/>
              <a:t>까지 최단 철도 경로 찾기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1496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Heuristic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목표까지 도달하는데 필요한 비용에 대한 추정</a:t>
            </a:r>
            <a:r>
              <a:rPr lang="en-US" altLang="ko-KR" dirty="0"/>
              <a:t>(estimation)</a:t>
            </a:r>
            <a:r>
              <a:rPr lang="ko-KR" altLang="en-US" dirty="0"/>
              <a:t>값</a:t>
            </a:r>
            <a:endParaRPr lang="en-US" altLang="ko-KR" dirty="0"/>
          </a:p>
          <a:p>
            <a:pPr lvl="1"/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dirty="0" err="1"/>
              <a:t>FutureCost</a:t>
            </a:r>
            <a:r>
              <a:rPr lang="en-US" altLang="ko-KR" dirty="0"/>
              <a:t>(s)</a:t>
            </a:r>
            <a:r>
              <a:rPr lang="ko-KR" altLang="en-US" dirty="0"/>
              <a:t>에 대한 </a:t>
            </a:r>
            <a:r>
              <a:rPr lang="ko-KR" altLang="en-US" dirty="0" err="1"/>
              <a:t>추정값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3"/>
              </a:rPr>
              <a:t>https://ko.wikipedia.org/wiki/</a:t>
            </a:r>
            <a:r>
              <a:rPr lang="ko-KR" altLang="en-US" dirty="0" err="1">
                <a:hlinkClick r:id="rId3"/>
              </a:rPr>
              <a:t>발견법</a:t>
            </a:r>
            <a:endParaRPr lang="en-US" altLang="ko-KR" dirty="0"/>
          </a:p>
          <a:p>
            <a:pPr lvl="1"/>
            <a:r>
              <a:rPr lang="ko-KR" altLang="en-US" dirty="0"/>
              <a:t>인간과 기계에서 어떤 문제를 해결하거나 제어하기 위해 필요한 정보를 위해 느슨하게 적용시키는 접근을 시도하는 전략</a:t>
            </a:r>
            <a:endParaRPr lang="en-US" altLang="ko-KR" dirty="0"/>
          </a:p>
          <a:p>
            <a:pPr lvl="1"/>
            <a:r>
              <a:rPr lang="ko-KR" altLang="en-US" dirty="0"/>
              <a:t>문제를 풀기 위한 정보가 완전히 주어지지 않을 때 </a:t>
            </a:r>
            <a:r>
              <a:rPr lang="ko-KR" altLang="en-US" dirty="0" err="1"/>
              <a:t>발견법이</a:t>
            </a:r>
            <a:r>
              <a:rPr lang="ko-KR" altLang="en-US" dirty="0"/>
              <a:t> 사용 가능하다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en-US" altLang="ko-KR" dirty="0"/>
              <a:t>UCS</a:t>
            </a:r>
            <a:r>
              <a:rPr lang="ko-KR" altLang="en-US" dirty="0"/>
              <a:t>는 모든 </a:t>
            </a:r>
            <a:r>
              <a:rPr lang="ko-KR" altLang="en-US" dirty="0" err="1"/>
              <a:t>휴리스틱</a:t>
            </a:r>
            <a:r>
              <a:rPr lang="ko-KR" altLang="en-US" dirty="0"/>
              <a:t> 값이 </a:t>
            </a:r>
            <a:r>
              <a:rPr lang="en-US" altLang="ko-KR" dirty="0"/>
              <a:t>0</a:t>
            </a:r>
            <a:r>
              <a:rPr lang="ko-KR" altLang="en-US" dirty="0"/>
              <a:t>인 </a:t>
            </a:r>
            <a:r>
              <a:rPr lang="en-US" altLang="ko-KR" dirty="0"/>
              <a:t>A* Search</a:t>
            </a:r>
            <a:r>
              <a:rPr lang="ko-KR" altLang="en-US" dirty="0"/>
              <a:t>의 특수한 경우로 생각 할 수 있다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63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28579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Heuristic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Q. Number Line </a:t>
            </a:r>
            <a:r>
              <a:rPr lang="ko-KR" altLang="en-US" b="1" dirty="0"/>
              <a:t>문제에서의 </a:t>
            </a:r>
            <a:r>
              <a:rPr lang="ko-KR" altLang="en-US" b="1" dirty="0" err="1"/>
              <a:t>휴리스틱은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1077728" y="3652656"/>
            <a:ext cx="71254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V="1">
            <a:off x="3190240" y="342489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34588" y="3923512"/>
            <a:ext cx="149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0: start state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6692745" y="342489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473775" y="3923512"/>
            <a:ext cx="142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3: end state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3233369" y="3583646"/>
            <a:ext cx="121147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H="1">
            <a:off x="1844520" y="3583646"/>
            <a:ext cx="128901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888129" y="3033847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서</a:t>
            </a:r>
            <a:r>
              <a:rPr lang="en-US" altLang="ko-KR" dirty="0">
                <a:solidFill>
                  <a:srgbClr val="0070C0"/>
                </a:solidFill>
              </a:rPr>
              <a:t>: cost +1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97031" y="3033847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동</a:t>
            </a:r>
            <a:r>
              <a:rPr lang="en-US" altLang="ko-KR" dirty="0">
                <a:solidFill>
                  <a:srgbClr val="0070C0"/>
                </a:solidFill>
              </a:rPr>
              <a:t>: cost +2</a:t>
            </a:r>
            <a:endParaRPr lang="ko-KR" altLang="en-US" dirty="0">
              <a:solidFill>
                <a:srgbClr val="0070C0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4444845" y="342489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V="1">
            <a:off x="5530695" y="342489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1844520" y="342489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19589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Heuristic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Q. </a:t>
            </a:r>
            <a:r>
              <a:rPr lang="ko-KR" altLang="en-US" b="1" dirty="0"/>
              <a:t>아래 문제에서의 </a:t>
            </a:r>
            <a:r>
              <a:rPr lang="ko-KR" altLang="en-US" b="1" dirty="0" err="1"/>
              <a:t>휴리스틱은</a:t>
            </a:r>
            <a:r>
              <a:rPr lang="en-US" altLang="ko-KR" b="1" dirty="0"/>
              <a:t>?</a:t>
            </a:r>
          </a:p>
          <a:p>
            <a:r>
              <a:rPr lang="en-US" altLang="ko-KR" b="1" dirty="0"/>
              <a:t>Q. </a:t>
            </a:r>
            <a:r>
              <a:rPr lang="ko-KR" altLang="en-US" b="1" dirty="0"/>
              <a:t>장애물이 있다면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741943"/>
              </p:ext>
            </p:extLst>
          </p:nvPr>
        </p:nvGraphicFramePr>
        <p:xfrm>
          <a:off x="1985934" y="2478453"/>
          <a:ext cx="4954440" cy="376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08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908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088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9088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9088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752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end</a:t>
                      </a:r>
                      <a:r>
                        <a:rPr lang="en-US" altLang="ko-KR" baseline="0" dirty="0"/>
                        <a:t> state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5232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5232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232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start</a:t>
                      </a:r>
                    </a:p>
                    <a:p>
                      <a:pPr algn="ctr" latinLnBrk="1"/>
                      <a:r>
                        <a:rPr lang="en-US" altLang="ko-KR" dirty="0"/>
                        <a:t>state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5232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cxnSp>
        <p:nvCxnSpPr>
          <p:cNvPr id="5" name="직선 화살표 연결선 4"/>
          <p:cNvCxnSpPr/>
          <p:nvPr/>
        </p:nvCxnSpPr>
        <p:spPr>
          <a:xfrm flipH="1">
            <a:off x="3336297" y="5083291"/>
            <a:ext cx="51854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509601" y="5099793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좌</a:t>
            </a:r>
            <a:r>
              <a:rPr lang="en-US" altLang="ko-KR" dirty="0">
                <a:solidFill>
                  <a:srgbClr val="0070C0"/>
                </a:solidFill>
              </a:rPr>
              <a:t>: cost +2</a:t>
            </a:r>
            <a:endParaRPr lang="ko-KR" altLang="en-US" dirty="0">
              <a:solidFill>
                <a:srgbClr val="0070C0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H="1" flipV="1">
            <a:off x="4451498" y="4100870"/>
            <a:ext cx="0" cy="5167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5035701" y="5083291"/>
            <a:ext cx="51854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4451498" y="5601866"/>
            <a:ext cx="0" cy="5167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04566" y="4205006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상</a:t>
            </a:r>
            <a:r>
              <a:rPr lang="en-US" altLang="ko-KR" dirty="0">
                <a:solidFill>
                  <a:srgbClr val="0070C0"/>
                </a:solidFill>
              </a:rPr>
              <a:t>: cost +2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5701" y="5107674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우</a:t>
            </a:r>
            <a:r>
              <a:rPr lang="en-US" altLang="ko-KR" dirty="0">
                <a:solidFill>
                  <a:srgbClr val="0070C0"/>
                </a:solidFill>
              </a:rPr>
              <a:t>: cost +1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04566" y="5689495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하</a:t>
            </a:r>
            <a:r>
              <a:rPr lang="en-US" altLang="ko-KR" dirty="0">
                <a:solidFill>
                  <a:srgbClr val="0070C0"/>
                </a:solidFill>
              </a:rPr>
              <a:t>: cost +1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21218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A* Search</a:t>
            </a:r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5659517" y="3848255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B</a:t>
            </a:r>
            <a:endParaRPr lang="ko-KR" altLang="en-US" sz="2400" dirty="0"/>
          </a:p>
        </p:txBody>
      </p:sp>
      <p:sp>
        <p:nvSpPr>
          <p:cNvPr id="5" name="타원 4"/>
          <p:cNvSpPr/>
          <p:nvPr/>
        </p:nvSpPr>
        <p:spPr>
          <a:xfrm>
            <a:off x="3756567" y="1796297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A</a:t>
            </a:r>
            <a:endParaRPr lang="ko-KR" altLang="en-US" sz="2400" dirty="0"/>
          </a:p>
        </p:txBody>
      </p:sp>
      <p:cxnSp>
        <p:nvCxnSpPr>
          <p:cNvPr id="6" name="직선 화살표 연결선 5"/>
          <p:cNvCxnSpPr>
            <a:stCxn id="11" idx="5"/>
            <a:endCxn id="4" idx="2"/>
          </p:cNvCxnSpPr>
          <p:nvPr/>
        </p:nvCxnSpPr>
        <p:spPr>
          <a:xfrm>
            <a:off x="5030584" y="3740979"/>
            <a:ext cx="628933" cy="5272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>
            <a:stCxn id="11" idx="1"/>
            <a:endCxn id="5" idx="4"/>
          </p:cNvCxnSpPr>
          <p:nvPr/>
        </p:nvCxnSpPr>
        <p:spPr>
          <a:xfrm flipH="1" flipV="1">
            <a:off x="4176530" y="2636223"/>
            <a:ext cx="260136" cy="5108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7833538" y="3195627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G</a:t>
            </a:r>
            <a:endParaRPr lang="ko-KR" altLang="en-US" sz="2400" dirty="0"/>
          </a:p>
        </p:txBody>
      </p:sp>
      <p:cxnSp>
        <p:nvCxnSpPr>
          <p:cNvPr id="9" name="직선 화살표 연결선 8"/>
          <p:cNvCxnSpPr>
            <a:stCxn id="5" idx="6"/>
          </p:cNvCxnSpPr>
          <p:nvPr/>
        </p:nvCxnSpPr>
        <p:spPr>
          <a:xfrm>
            <a:off x="4596493" y="2216260"/>
            <a:ext cx="3370429" cy="1166665"/>
          </a:xfrm>
          <a:prstGeom prst="straightConnector1">
            <a:avLst/>
          </a:prstGeom>
          <a:ln w="381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4" idx="6"/>
          </p:cNvCxnSpPr>
          <p:nvPr/>
        </p:nvCxnSpPr>
        <p:spPr>
          <a:xfrm flipV="1">
            <a:off x="6499443" y="3679884"/>
            <a:ext cx="1344475" cy="588334"/>
          </a:xfrm>
          <a:prstGeom prst="straightConnector1">
            <a:avLst/>
          </a:prstGeom>
          <a:ln w="381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4313662" y="3024057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S</a:t>
            </a:r>
            <a:endParaRPr lang="ko-KR" alt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683887" y="279050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10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57244" y="392955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20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78119" y="2233486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heuristic(A)=60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71958" y="4212094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heuristic(B)=30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26339" y="1507483"/>
            <a:ext cx="212109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시작 단계</a:t>
            </a:r>
            <a:endParaRPr lang="en-US" altLang="ko-KR" sz="2000" b="1" dirty="0"/>
          </a:p>
          <a:p>
            <a:r>
              <a:rPr lang="en-US" altLang="ko-KR" sz="2000" dirty="0"/>
              <a:t>Frontier: [</a:t>
            </a:r>
            <a:br>
              <a:rPr lang="en-US" altLang="ko-KR" sz="2000" dirty="0"/>
            </a:br>
            <a:r>
              <a:rPr lang="en-US" altLang="ko-KR" sz="2000" dirty="0"/>
              <a:t>    ([S], 0)]</a:t>
            </a:r>
          </a:p>
          <a:p>
            <a:r>
              <a:rPr lang="en-US" altLang="ko-KR" sz="2000" dirty="0" err="1"/>
              <a:t>cost_so_far</a:t>
            </a:r>
            <a:r>
              <a:rPr lang="en-US" altLang="ko-KR" sz="2000" dirty="0"/>
              <a:t>={S:0}</a:t>
            </a:r>
          </a:p>
          <a:p>
            <a:r>
              <a:rPr lang="en-US" altLang="ko-KR" sz="2000" dirty="0"/>
              <a:t>Explored: []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26339" y="3268469"/>
            <a:ext cx="49712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1</a:t>
            </a:r>
            <a:r>
              <a:rPr lang="ko-KR" altLang="en-US" sz="2000" b="1" dirty="0"/>
              <a:t>단계</a:t>
            </a:r>
            <a:endParaRPr lang="en-US" altLang="ko-KR" sz="2000" b="1" dirty="0"/>
          </a:p>
          <a:p>
            <a:r>
              <a:rPr lang="en-US" altLang="ko-KR" sz="2000" dirty="0"/>
              <a:t>Frontier: [</a:t>
            </a:r>
          </a:p>
          <a:p>
            <a:r>
              <a:rPr lang="en-US" altLang="ko-KR" sz="2000" dirty="0"/>
              <a:t>    ([S-&gt;B], 0+20+30=50),</a:t>
            </a:r>
          </a:p>
          <a:p>
            <a:r>
              <a:rPr lang="en-US" altLang="ko-KR" sz="2000" dirty="0"/>
              <a:t>    ([S-&gt;A], 0+10+60=70)]</a:t>
            </a:r>
          </a:p>
          <a:p>
            <a:r>
              <a:rPr lang="en-US" altLang="ko-KR" sz="2000" dirty="0" err="1"/>
              <a:t>cost_so_far</a:t>
            </a:r>
            <a:r>
              <a:rPr lang="en-US" altLang="ko-KR" sz="2000" dirty="0"/>
              <a:t>={S:0, A:0+10=10, B:0+20=20}</a:t>
            </a:r>
          </a:p>
          <a:p>
            <a:r>
              <a:rPr lang="en-US" altLang="ko-KR" sz="2000" dirty="0"/>
              <a:t>Explored: [S]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5408" y="5549728"/>
            <a:ext cx="85422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70C0"/>
                </a:solidFill>
              </a:rPr>
              <a:t>UCS</a:t>
            </a:r>
            <a:r>
              <a:rPr lang="ko-KR" altLang="en-US" sz="2000" b="1" dirty="0">
                <a:solidFill>
                  <a:srgbClr val="0070C0"/>
                </a:solidFill>
              </a:rPr>
              <a:t>에서는 </a:t>
            </a:r>
            <a:r>
              <a:rPr lang="en-US" altLang="ko-KR" sz="2000" b="1" dirty="0">
                <a:solidFill>
                  <a:srgbClr val="0070C0"/>
                </a:solidFill>
              </a:rPr>
              <a:t>A</a:t>
            </a:r>
            <a:r>
              <a:rPr lang="ko-KR" altLang="en-US" sz="2000" b="1" dirty="0">
                <a:solidFill>
                  <a:srgbClr val="0070C0"/>
                </a:solidFill>
              </a:rPr>
              <a:t>가 먼저 </a:t>
            </a:r>
            <a:r>
              <a:rPr lang="en-US" altLang="ko-KR" sz="2000" b="1" dirty="0">
                <a:solidFill>
                  <a:srgbClr val="0070C0"/>
                </a:solidFill>
              </a:rPr>
              <a:t>explore</a:t>
            </a:r>
            <a:r>
              <a:rPr lang="ko-KR" altLang="en-US" sz="2000" b="1" dirty="0">
                <a:solidFill>
                  <a:srgbClr val="0070C0"/>
                </a:solidFill>
              </a:rPr>
              <a:t>되지만</a:t>
            </a:r>
            <a:r>
              <a:rPr lang="en-US" altLang="ko-KR" sz="2000" b="1" dirty="0">
                <a:solidFill>
                  <a:srgbClr val="0070C0"/>
                </a:solidFill>
              </a:rPr>
              <a:t>, A* Search</a:t>
            </a:r>
            <a:r>
              <a:rPr lang="ko-KR" altLang="en-US" sz="2000" b="1" dirty="0">
                <a:solidFill>
                  <a:srgbClr val="0070C0"/>
                </a:solidFill>
              </a:rPr>
              <a:t>에서는 </a:t>
            </a:r>
            <a:r>
              <a:rPr lang="en-US" altLang="ko-KR" sz="2000" b="1" dirty="0">
                <a:solidFill>
                  <a:srgbClr val="0070C0"/>
                </a:solidFill>
              </a:rPr>
              <a:t>B</a:t>
            </a:r>
            <a:r>
              <a:rPr lang="ko-KR" altLang="en-US" sz="2000" b="1" dirty="0">
                <a:solidFill>
                  <a:srgbClr val="0070C0"/>
                </a:solidFill>
              </a:rPr>
              <a:t>가 먼저 됨</a:t>
            </a:r>
            <a:endParaRPr lang="en-US" altLang="ko-KR" sz="20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b="1" u="sng" dirty="0">
                <a:solidFill>
                  <a:srgbClr val="0070C0"/>
                </a:solidFill>
              </a:rPr>
              <a:t>실제로 어떨지는 모르겠지만 </a:t>
            </a:r>
            <a:r>
              <a:rPr lang="en-US" altLang="ko-KR" sz="2000" b="1" u="sng" dirty="0">
                <a:solidFill>
                  <a:srgbClr val="0070C0"/>
                </a:solidFill>
              </a:rPr>
              <a:t>B</a:t>
            </a:r>
            <a:r>
              <a:rPr lang="ko-KR" altLang="en-US" sz="2000" b="1" u="sng" dirty="0">
                <a:solidFill>
                  <a:srgbClr val="0070C0"/>
                </a:solidFill>
              </a:rPr>
              <a:t>가 더 가까운 것 같으니 </a:t>
            </a:r>
            <a:r>
              <a:rPr lang="en-US" altLang="ko-KR" sz="2000" b="1" u="sng" dirty="0">
                <a:solidFill>
                  <a:srgbClr val="0070C0"/>
                </a:solidFill>
              </a:rPr>
              <a:t>B </a:t>
            </a:r>
            <a:r>
              <a:rPr lang="ko-KR" altLang="en-US" sz="2000" b="1" u="sng" dirty="0">
                <a:solidFill>
                  <a:srgbClr val="0070C0"/>
                </a:solidFill>
              </a:rPr>
              <a:t>먼저 살펴보자</a:t>
            </a:r>
            <a:r>
              <a:rPr lang="en-US" altLang="ko-KR" sz="2000" b="1" u="sng" dirty="0">
                <a:solidFill>
                  <a:srgbClr val="0070C0"/>
                </a:solidFill>
              </a:rPr>
              <a:t>!</a:t>
            </a:r>
          </a:p>
        </p:txBody>
      </p:sp>
      <p:sp>
        <p:nvSpPr>
          <p:cNvPr id="38" name="자유형 37"/>
          <p:cNvSpPr/>
          <p:nvPr/>
        </p:nvSpPr>
        <p:spPr>
          <a:xfrm>
            <a:off x="6444343" y="3953691"/>
            <a:ext cx="2546144" cy="1926491"/>
          </a:xfrm>
          <a:custGeom>
            <a:avLst/>
            <a:gdLst>
              <a:gd name="connsiteX0" fmla="*/ 0 w 2546144"/>
              <a:gd name="connsiteY0" fmla="*/ 644435 h 1926491"/>
              <a:gd name="connsiteX1" fmla="*/ 156754 w 2546144"/>
              <a:gd name="connsiteY1" fmla="*/ 705395 h 1926491"/>
              <a:gd name="connsiteX2" fmla="*/ 191588 w 2546144"/>
              <a:gd name="connsiteY2" fmla="*/ 792480 h 1926491"/>
              <a:gd name="connsiteX3" fmla="*/ 200297 w 2546144"/>
              <a:gd name="connsiteY3" fmla="*/ 1053738 h 1926491"/>
              <a:gd name="connsiteX4" fmla="*/ 304800 w 2546144"/>
              <a:gd name="connsiteY4" fmla="*/ 1097280 h 1926491"/>
              <a:gd name="connsiteX5" fmla="*/ 583474 w 2546144"/>
              <a:gd name="connsiteY5" fmla="*/ 1132115 h 1926491"/>
              <a:gd name="connsiteX6" fmla="*/ 574766 w 2546144"/>
              <a:gd name="connsiteY6" fmla="*/ 1280160 h 1926491"/>
              <a:gd name="connsiteX7" fmla="*/ 600891 w 2546144"/>
              <a:gd name="connsiteY7" fmla="*/ 1375955 h 1926491"/>
              <a:gd name="connsiteX8" fmla="*/ 992777 w 2546144"/>
              <a:gd name="connsiteY8" fmla="*/ 1480458 h 1926491"/>
              <a:gd name="connsiteX9" fmla="*/ 1323703 w 2546144"/>
              <a:gd name="connsiteY9" fmla="*/ 1680755 h 1926491"/>
              <a:gd name="connsiteX10" fmla="*/ 1375954 w 2546144"/>
              <a:gd name="connsiteY10" fmla="*/ 1915886 h 1926491"/>
              <a:gd name="connsiteX11" fmla="*/ 1558834 w 2546144"/>
              <a:gd name="connsiteY11" fmla="*/ 1907178 h 1926491"/>
              <a:gd name="connsiteX12" fmla="*/ 1602377 w 2546144"/>
              <a:gd name="connsiteY12" fmla="*/ 1724298 h 1926491"/>
              <a:gd name="connsiteX13" fmla="*/ 1140823 w 2546144"/>
              <a:gd name="connsiteY13" fmla="*/ 1297578 h 1926491"/>
              <a:gd name="connsiteX14" fmla="*/ 1132114 w 2546144"/>
              <a:gd name="connsiteY14" fmla="*/ 1097280 h 1926491"/>
              <a:gd name="connsiteX15" fmla="*/ 1140823 w 2546144"/>
              <a:gd name="connsiteY15" fmla="*/ 905692 h 1926491"/>
              <a:gd name="connsiteX16" fmla="*/ 1323703 w 2546144"/>
              <a:gd name="connsiteY16" fmla="*/ 862149 h 1926491"/>
              <a:gd name="connsiteX17" fmla="*/ 1419497 w 2546144"/>
              <a:gd name="connsiteY17" fmla="*/ 1236618 h 1926491"/>
              <a:gd name="connsiteX18" fmla="*/ 1767840 w 2546144"/>
              <a:gd name="connsiteY18" fmla="*/ 1288869 h 1926491"/>
              <a:gd name="connsiteX19" fmla="*/ 1793966 w 2546144"/>
              <a:gd name="connsiteY19" fmla="*/ 1532709 h 1926491"/>
              <a:gd name="connsiteX20" fmla="*/ 1828800 w 2546144"/>
              <a:gd name="connsiteY20" fmla="*/ 1767840 h 1926491"/>
              <a:gd name="connsiteX21" fmla="*/ 2098766 w 2546144"/>
              <a:gd name="connsiteY21" fmla="*/ 1428206 h 1926491"/>
              <a:gd name="connsiteX22" fmla="*/ 2107474 w 2546144"/>
              <a:gd name="connsiteY22" fmla="*/ 1349829 h 1926491"/>
              <a:gd name="connsiteX23" fmla="*/ 2246811 w 2546144"/>
              <a:gd name="connsiteY23" fmla="*/ 1715589 h 1926491"/>
              <a:gd name="connsiteX24" fmla="*/ 2290354 w 2546144"/>
              <a:gd name="connsiteY24" fmla="*/ 1846218 h 1926491"/>
              <a:gd name="connsiteX25" fmla="*/ 2542903 w 2546144"/>
              <a:gd name="connsiteY25" fmla="*/ 1645920 h 1926491"/>
              <a:gd name="connsiteX26" fmla="*/ 2525486 w 2546144"/>
              <a:gd name="connsiteY26" fmla="*/ 1332412 h 1926491"/>
              <a:gd name="connsiteX27" fmla="*/ 2403566 w 2546144"/>
              <a:gd name="connsiteY27" fmla="*/ 984069 h 1926491"/>
              <a:gd name="connsiteX28" fmla="*/ 2534194 w 2546144"/>
              <a:gd name="connsiteY28" fmla="*/ 792480 h 1926491"/>
              <a:gd name="connsiteX29" fmla="*/ 2525486 w 2546144"/>
              <a:gd name="connsiteY29" fmla="*/ 539932 h 1926491"/>
              <a:gd name="connsiteX30" fmla="*/ 2333897 w 2546144"/>
              <a:gd name="connsiteY30" fmla="*/ 200298 h 1926491"/>
              <a:gd name="connsiteX31" fmla="*/ 2194560 w 2546144"/>
              <a:gd name="connsiteY31" fmla="*/ 43543 h 1926491"/>
              <a:gd name="connsiteX32" fmla="*/ 2124891 w 2546144"/>
              <a:gd name="connsiteY32" fmla="*/ 8709 h 1926491"/>
              <a:gd name="connsiteX33" fmla="*/ 2124891 w 2546144"/>
              <a:gd name="connsiteY33" fmla="*/ 0 h 1926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546144" h="1926491">
                <a:moveTo>
                  <a:pt x="0" y="644435"/>
                </a:moveTo>
                <a:cubicBezTo>
                  <a:pt x="52251" y="664755"/>
                  <a:pt x="112392" y="671115"/>
                  <a:pt x="156754" y="705395"/>
                </a:cubicBezTo>
                <a:cubicBezTo>
                  <a:pt x="181493" y="724512"/>
                  <a:pt x="187710" y="761457"/>
                  <a:pt x="191588" y="792480"/>
                </a:cubicBezTo>
                <a:cubicBezTo>
                  <a:pt x="202396" y="878942"/>
                  <a:pt x="169958" y="972056"/>
                  <a:pt x="200297" y="1053738"/>
                </a:cubicBezTo>
                <a:cubicBezTo>
                  <a:pt x="213437" y="1089114"/>
                  <a:pt x="269966" y="1082766"/>
                  <a:pt x="304800" y="1097280"/>
                </a:cubicBezTo>
                <a:cubicBezTo>
                  <a:pt x="368905" y="1090412"/>
                  <a:pt x="566204" y="993953"/>
                  <a:pt x="583474" y="1132115"/>
                </a:cubicBezTo>
                <a:cubicBezTo>
                  <a:pt x="589606" y="1181167"/>
                  <a:pt x="577669" y="1230812"/>
                  <a:pt x="574766" y="1280160"/>
                </a:cubicBezTo>
                <a:cubicBezTo>
                  <a:pt x="583474" y="1312092"/>
                  <a:pt x="576044" y="1354090"/>
                  <a:pt x="600891" y="1375955"/>
                </a:cubicBezTo>
                <a:cubicBezTo>
                  <a:pt x="738067" y="1496671"/>
                  <a:pt x="828021" y="1473294"/>
                  <a:pt x="992777" y="1480458"/>
                </a:cubicBezTo>
                <a:cubicBezTo>
                  <a:pt x="1061702" y="1825076"/>
                  <a:pt x="923137" y="1338808"/>
                  <a:pt x="1323703" y="1680755"/>
                </a:cubicBezTo>
                <a:cubicBezTo>
                  <a:pt x="1384768" y="1732884"/>
                  <a:pt x="1358537" y="1837509"/>
                  <a:pt x="1375954" y="1915886"/>
                </a:cubicBezTo>
                <a:cubicBezTo>
                  <a:pt x="1436914" y="1912983"/>
                  <a:pt x="1512245" y="1946599"/>
                  <a:pt x="1558834" y="1907178"/>
                </a:cubicBezTo>
                <a:cubicBezTo>
                  <a:pt x="1606671" y="1866701"/>
                  <a:pt x="1628486" y="1781264"/>
                  <a:pt x="1602377" y="1724298"/>
                </a:cubicBezTo>
                <a:cubicBezTo>
                  <a:pt x="1567240" y="1647635"/>
                  <a:pt x="1211116" y="1357056"/>
                  <a:pt x="1140823" y="1297578"/>
                </a:cubicBezTo>
                <a:cubicBezTo>
                  <a:pt x="1137920" y="1230812"/>
                  <a:pt x="1127945" y="1163979"/>
                  <a:pt x="1132114" y="1097280"/>
                </a:cubicBezTo>
                <a:cubicBezTo>
                  <a:pt x="1148243" y="839217"/>
                  <a:pt x="1193028" y="1245026"/>
                  <a:pt x="1140823" y="905692"/>
                </a:cubicBezTo>
                <a:cubicBezTo>
                  <a:pt x="1201783" y="891178"/>
                  <a:pt x="1263450" y="844934"/>
                  <a:pt x="1323703" y="862149"/>
                </a:cubicBezTo>
                <a:cubicBezTo>
                  <a:pt x="1515914" y="917067"/>
                  <a:pt x="1432047" y="1119483"/>
                  <a:pt x="1419497" y="1236618"/>
                </a:cubicBezTo>
                <a:cubicBezTo>
                  <a:pt x="1535611" y="1254035"/>
                  <a:pt x="1675739" y="1216045"/>
                  <a:pt x="1767840" y="1288869"/>
                </a:cubicBezTo>
                <a:cubicBezTo>
                  <a:pt x="1831962" y="1339570"/>
                  <a:pt x="1783645" y="1451618"/>
                  <a:pt x="1793966" y="1532709"/>
                </a:cubicBezTo>
                <a:cubicBezTo>
                  <a:pt x="1803969" y="1611307"/>
                  <a:pt x="1817189" y="1689463"/>
                  <a:pt x="1828800" y="1767840"/>
                </a:cubicBezTo>
                <a:cubicBezTo>
                  <a:pt x="2303146" y="1719190"/>
                  <a:pt x="2165371" y="1846865"/>
                  <a:pt x="2098766" y="1428206"/>
                </a:cubicBezTo>
                <a:cubicBezTo>
                  <a:pt x="2094636" y="1402246"/>
                  <a:pt x="2104571" y="1375955"/>
                  <a:pt x="2107474" y="1349829"/>
                </a:cubicBezTo>
                <a:cubicBezTo>
                  <a:pt x="2153920" y="1471749"/>
                  <a:pt x="2201708" y="1593166"/>
                  <a:pt x="2246811" y="1715589"/>
                </a:cubicBezTo>
                <a:cubicBezTo>
                  <a:pt x="2262678" y="1758657"/>
                  <a:pt x="2245676" y="1856731"/>
                  <a:pt x="2290354" y="1846218"/>
                </a:cubicBezTo>
                <a:cubicBezTo>
                  <a:pt x="2394943" y="1821609"/>
                  <a:pt x="2458720" y="1712686"/>
                  <a:pt x="2542903" y="1645920"/>
                </a:cubicBezTo>
                <a:cubicBezTo>
                  <a:pt x="2537097" y="1541417"/>
                  <a:pt x="2553988" y="1433120"/>
                  <a:pt x="2525486" y="1332412"/>
                </a:cubicBezTo>
                <a:cubicBezTo>
                  <a:pt x="2354095" y="726834"/>
                  <a:pt x="2433887" y="1681507"/>
                  <a:pt x="2403566" y="984069"/>
                </a:cubicBezTo>
                <a:cubicBezTo>
                  <a:pt x="2447109" y="920206"/>
                  <a:pt x="2513733" y="867017"/>
                  <a:pt x="2534194" y="792480"/>
                </a:cubicBezTo>
                <a:cubicBezTo>
                  <a:pt x="2556492" y="711252"/>
                  <a:pt x="2544087" y="622085"/>
                  <a:pt x="2525486" y="539932"/>
                </a:cubicBezTo>
                <a:cubicBezTo>
                  <a:pt x="2498818" y="422149"/>
                  <a:pt x="2410456" y="293871"/>
                  <a:pt x="2333897" y="200298"/>
                </a:cubicBezTo>
                <a:cubicBezTo>
                  <a:pt x="2289627" y="146190"/>
                  <a:pt x="2250489" y="85489"/>
                  <a:pt x="2194560" y="43543"/>
                </a:cubicBezTo>
                <a:cubicBezTo>
                  <a:pt x="2090825" y="-34256"/>
                  <a:pt x="2222729" y="57630"/>
                  <a:pt x="2124891" y="8709"/>
                </a:cubicBezTo>
                <a:cubicBezTo>
                  <a:pt x="2122294" y="7411"/>
                  <a:pt x="2124891" y="2903"/>
                  <a:pt x="2124891" y="0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자유형 38"/>
          <p:cNvSpPr/>
          <p:nvPr/>
        </p:nvSpPr>
        <p:spPr>
          <a:xfrm>
            <a:off x="4667794" y="2081349"/>
            <a:ext cx="3108960" cy="1149531"/>
          </a:xfrm>
          <a:custGeom>
            <a:avLst/>
            <a:gdLst>
              <a:gd name="connsiteX0" fmla="*/ 0 w 3108960"/>
              <a:gd name="connsiteY0" fmla="*/ 0 h 1149531"/>
              <a:gd name="connsiteX1" fmla="*/ 217715 w 3108960"/>
              <a:gd name="connsiteY1" fmla="*/ 43542 h 1149531"/>
              <a:gd name="connsiteX2" fmla="*/ 400595 w 3108960"/>
              <a:gd name="connsiteY2" fmla="*/ 95794 h 1149531"/>
              <a:gd name="connsiteX3" fmla="*/ 731520 w 3108960"/>
              <a:gd name="connsiteY3" fmla="*/ 435428 h 1149531"/>
              <a:gd name="connsiteX4" fmla="*/ 905692 w 3108960"/>
              <a:gd name="connsiteY4" fmla="*/ 679268 h 1149531"/>
              <a:gd name="connsiteX5" fmla="*/ 1027612 w 3108960"/>
              <a:gd name="connsiteY5" fmla="*/ 783771 h 1149531"/>
              <a:gd name="connsiteX6" fmla="*/ 1436915 w 3108960"/>
              <a:gd name="connsiteY6" fmla="*/ 905691 h 1149531"/>
              <a:gd name="connsiteX7" fmla="*/ 1872343 w 3108960"/>
              <a:gd name="connsiteY7" fmla="*/ 896982 h 1149531"/>
              <a:gd name="connsiteX8" fmla="*/ 2107475 w 3108960"/>
              <a:gd name="connsiteY8" fmla="*/ 836022 h 1149531"/>
              <a:gd name="connsiteX9" fmla="*/ 2360023 w 3108960"/>
              <a:gd name="connsiteY9" fmla="*/ 801188 h 1149531"/>
              <a:gd name="connsiteX10" fmla="*/ 2873829 w 3108960"/>
              <a:gd name="connsiteY10" fmla="*/ 949234 h 1149531"/>
              <a:gd name="connsiteX11" fmla="*/ 3039292 w 3108960"/>
              <a:gd name="connsiteY11" fmla="*/ 1088571 h 1149531"/>
              <a:gd name="connsiteX12" fmla="*/ 3065417 w 3108960"/>
              <a:gd name="connsiteY12" fmla="*/ 1114697 h 1149531"/>
              <a:gd name="connsiteX13" fmla="*/ 3108960 w 3108960"/>
              <a:gd name="connsiteY13" fmla="*/ 1149531 h 1149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08960" h="1149531">
                <a:moveTo>
                  <a:pt x="0" y="0"/>
                </a:moveTo>
                <a:cubicBezTo>
                  <a:pt x="199161" y="66385"/>
                  <a:pt x="-78769" y="-20563"/>
                  <a:pt x="217715" y="43542"/>
                </a:cubicBezTo>
                <a:cubicBezTo>
                  <a:pt x="279682" y="56940"/>
                  <a:pt x="339635" y="78377"/>
                  <a:pt x="400595" y="95794"/>
                </a:cubicBezTo>
                <a:cubicBezTo>
                  <a:pt x="552830" y="209971"/>
                  <a:pt x="594245" y="229516"/>
                  <a:pt x="731520" y="435428"/>
                </a:cubicBezTo>
                <a:cubicBezTo>
                  <a:pt x="764665" y="485145"/>
                  <a:pt x="851242" y="624818"/>
                  <a:pt x="905692" y="679268"/>
                </a:cubicBezTo>
                <a:cubicBezTo>
                  <a:pt x="943541" y="717117"/>
                  <a:pt x="983297" y="753751"/>
                  <a:pt x="1027612" y="783771"/>
                </a:cubicBezTo>
                <a:cubicBezTo>
                  <a:pt x="1188172" y="892538"/>
                  <a:pt x="1224163" y="870232"/>
                  <a:pt x="1436915" y="905691"/>
                </a:cubicBezTo>
                <a:lnTo>
                  <a:pt x="1872343" y="896982"/>
                </a:lnTo>
                <a:cubicBezTo>
                  <a:pt x="1952878" y="888615"/>
                  <a:pt x="2028025" y="851628"/>
                  <a:pt x="2107475" y="836022"/>
                </a:cubicBezTo>
                <a:cubicBezTo>
                  <a:pt x="2190861" y="819643"/>
                  <a:pt x="2275840" y="812799"/>
                  <a:pt x="2360023" y="801188"/>
                </a:cubicBezTo>
                <a:cubicBezTo>
                  <a:pt x="2718087" y="851151"/>
                  <a:pt x="2662937" y="786546"/>
                  <a:pt x="2873829" y="949234"/>
                </a:cubicBezTo>
                <a:cubicBezTo>
                  <a:pt x="2930921" y="993276"/>
                  <a:pt x="2988307" y="1037584"/>
                  <a:pt x="3039292" y="1088571"/>
                </a:cubicBezTo>
                <a:cubicBezTo>
                  <a:pt x="3048000" y="1097280"/>
                  <a:pt x="3056149" y="1106587"/>
                  <a:pt x="3065417" y="1114697"/>
                </a:cubicBezTo>
                <a:cubicBezTo>
                  <a:pt x="3079405" y="1126937"/>
                  <a:pt x="3108960" y="1149531"/>
                  <a:pt x="3108960" y="1149531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슬라이드 번호 개체 틀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18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5" grpId="0"/>
      <p:bldP spid="38" grpId="0" animBg="1"/>
      <p:bldP spid="3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A* Search Algorithm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sz="1600" dirty="0"/>
              <a:t>초기화</a:t>
            </a:r>
            <a:endParaRPr lang="en-US" altLang="ko-KR" sz="1600" dirty="0"/>
          </a:p>
          <a:p>
            <a:pPr lvl="1"/>
            <a:r>
              <a:rPr lang="ko-KR" altLang="en-US" sz="1600" dirty="0"/>
              <a:t>시작 상태를 </a:t>
            </a:r>
            <a:r>
              <a:rPr lang="en-US" altLang="ko-KR" sz="1600" i="1" dirty="0"/>
              <a:t>frontier</a:t>
            </a:r>
            <a:r>
              <a:rPr lang="ko-KR" altLang="en-US" sz="1600" dirty="0"/>
              <a:t>와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en-US" altLang="ko-KR" sz="1600" i="1" dirty="0" err="1">
                <a:solidFill>
                  <a:srgbClr val="FF0000"/>
                </a:solidFill>
              </a:rPr>
              <a:t>cost_so_far</a:t>
            </a:r>
            <a:r>
              <a:rPr lang="ko-KR" altLang="en-US" sz="1600" dirty="0"/>
              <a:t>에 추가</a:t>
            </a:r>
            <a:endParaRPr lang="en-US" altLang="ko-KR" sz="1600" dirty="0"/>
          </a:p>
          <a:p>
            <a:r>
              <a:rPr lang="ko-KR" altLang="en-US" sz="1600" dirty="0"/>
              <a:t>반복 </a:t>
            </a:r>
            <a:r>
              <a:rPr lang="en-US" altLang="ko-KR" sz="1600" dirty="0"/>
              <a:t>(frontier</a:t>
            </a:r>
            <a:r>
              <a:rPr lang="ko-KR" altLang="en-US" sz="1600" dirty="0"/>
              <a:t>가 텅 빌 때까지</a:t>
            </a:r>
            <a:r>
              <a:rPr lang="en-US" altLang="ko-KR" sz="1600" dirty="0"/>
              <a:t>)</a:t>
            </a:r>
          </a:p>
          <a:p>
            <a:pPr lvl="1"/>
            <a:r>
              <a:rPr lang="en-US" altLang="ko-KR" sz="1600" i="1" dirty="0"/>
              <a:t>Frontier</a:t>
            </a:r>
            <a:r>
              <a:rPr lang="ko-KR" altLang="en-US" sz="1600" dirty="0"/>
              <a:t>에서 최소 비용 </a:t>
            </a:r>
            <a:r>
              <a:rPr lang="en-US" altLang="ko-KR" sz="1600" i="1" dirty="0"/>
              <a:t>p</a:t>
            </a:r>
            <a:r>
              <a:rPr lang="ko-KR" altLang="en-US" sz="1600" dirty="0"/>
              <a:t>를 갖는 솔루션 </a:t>
            </a:r>
            <a:r>
              <a:rPr lang="en-US" altLang="ko-KR" sz="1600" dirty="0"/>
              <a:t>s</a:t>
            </a:r>
            <a:r>
              <a:rPr lang="ko-KR" altLang="en-US" sz="1600" dirty="0"/>
              <a:t>를 제거</a:t>
            </a:r>
            <a:endParaRPr lang="en-US" altLang="ko-KR" sz="1600" dirty="0"/>
          </a:p>
          <a:p>
            <a:pPr lvl="1"/>
            <a:r>
              <a:rPr lang="en-US" altLang="ko-KR" sz="1600" i="1" dirty="0"/>
              <a:t>s</a:t>
            </a:r>
            <a:r>
              <a:rPr lang="ko-KR" altLang="en-US" sz="1600" dirty="0"/>
              <a:t>가 목표에 도달했으면</a:t>
            </a:r>
            <a:r>
              <a:rPr lang="en-US" altLang="ko-KR" sz="1600" dirty="0"/>
              <a:t>:</a:t>
            </a:r>
          </a:p>
          <a:p>
            <a:pPr lvl="2"/>
            <a:r>
              <a:rPr lang="ko-KR" altLang="en-US" sz="1600" dirty="0"/>
              <a:t>솔루션 반환하고 알고리즘 종료</a:t>
            </a:r>
            <a:endParaRPr lang="en-US" altLang="ko-KR" sz="1600" dirty="0"/>
          </a:p>
          <a:p>
            <a:pPr lvl="1"/>
            <a:r>
              <a:rPr lang="en-US" altLang="ko-KR" sz="1600" i="1" dirty="0"/>
              <a:t>s</a:t>
            </a:r>
            <a:r>
              <a:rPr lang="ko-KR" altLang="en-US" sz="1600" dirty="0"/>
              <a:t>를 </a:t>
            </a:r>
            <a:r>
              <a:rPr lang="en-US" altLang="ko-KR" sz="1600" i="1" dirty="0"/>
              <a:t>explored</a:t>
            </a:r>
            <a:r>
              <a:rPr lang="ko-KR" altLang="en-US" sz="1600" dirty="0"/>
              <a:t>에 추가</a:t>
            </a:r>
            <a:endParaRPr lang="en-US" altLang="ko-KR" sz="1600" dirty="0"/>
          </a:p>
          <a:p>
            <a:pPr lvl="1"/>
            <a:r>
              <a:rPr lang="en-US" altLang="ko-KR" sz="1600" i="1" dirty="0"/>
              <a:t>s</a:t>
            </a:r>
            <a:r>
              <a:rPr lang="ko-KR" altLang="en-US" sz="1600" dirty="0"/>
              <a:t>에서 취할 수 있는 모든 가능한 </a:t>
            </a:r>
            <a:r>
              <a:rPr lang="en-US" altLang="ko-KR" sz="1600" dirty="0"/>
              <a:t>action </a:t>
            </a:r>
            <a:r>
              <a:rPr lang="en-US" altLang="ko-KR" sz="1600" i="1" dirty="0"/>
              <a:t>a</a:t>
            </a:r>
            <a:r>
              <a:rPr lang="ko-KR" altLang="en-US" sz="1600" dirty="0"/>
              <a:t>에 대해</a:t>
            </a:r>
            <a:r>
              <a:rPr lang="en-US" altLang="ko-KR" sz="1600" dirty="0"/>
              <a:t>:</a:t>
            </a:r>
          </a:p>
          <a:p>
            <a:pPr lvl="2"/>
            <a:r>
              <a:rPr lang="en-US" altLang="ko-KR" sz="1600" i="1" dirty="0"/>
              <a:t>s</a:t>
            </a:r>
            <a:r>
              <a:rPr lang="ko-KR" altLang="en-US" sz="1600" dirty="0"/>
              <a:t>에서 </a:t>
            </a:r>
            <a:r>
              <a:rPr lang="en-US" altLang="ko-KR" sz="1600" i="1" dirty="0"/>
              <a:t>a</a:t>
            </a:r>
            <a:r>
              <a:rPr lang="ko-KR" altLang="en-US" sz="1600" dirty="0"/>
              <a:t>를 취했을 때의 새로운 상태 </a:t>
            </a:r>
            <a:r>
              <a:rPr lang="en-US" altLang="ko-KR" sz="1600" i="1" dirty="0"/>
              <a:t>s</a:t>
            </a:r>
            <a:r>
              <a:rPr lang="en-US" altLang="ko-KR" sz="1600" dirty="0"/>
              <a:t>’ </a:t>
            </a:r>
            <a:r>
              <a:rPr lang="ko-KR" altLang="en-US" sz="1600" dirty="0"/>
              <a:t>계산</a:t>
            </a:r>
            <a:endParaRPr lang="en-US" altLang="ko-KR" sz="1600" dirty="0"/>
          </a:p>
          <a:p>
            <a:pPr lvl="2"/>
            <a:r>
              <a:rPr lang="en-US" altLang="ko-KR" sz="1600" i="1" dirty="0"/>
              <a:t>s</a:t>
            </a:r>
            <a:r>
              <a:rPr lang="en-US" altLang="ko-KR" sz="1600" dirty="0"/>
              <a:t>’</a:t>
            </a:r>
            <a:r>
              <a:rPr lang="ko-KR" altLang="en-US" sz="1600" dirty="0"/>
              <a:t>가 </a:t>
            </a:r>
            <a:r>
              <a:rPr lang="en-US" altLang="ko-KR" sz="1600" i="1" dirty="0"/>
              <a:t>Explored</a:t>
            </a:r>
            <a:r>
              <a:rPr lang="ko-KR" altLang="en-US" sz="1600" dirty="0"/>
              <a:t>에 없으면</a:t>
            </a:r>
            <a:r>
              <a:rPr lang="en-US" altLang="ko-KR" sz="1600" dirty="0"/>
              <a:t>:</a:t>
            </a:r>
          </a:p>
          <a:p>
            <a:pPr lvl="3"/>
            <a:r>
              <a:rPr lang="en-US" altLang="ko-KR" sz="1600" i="1" dirty="0"/>
              <a:t>Frontier</a:t>
            </a:r>
            <a:r>
              <a:rPr lang="ko-KR" altLang="en-US" sz="1600" dirty="0"/>
              <a:t>에 </a:t>
            </a:r>
            <a:r>
              <a:rPr lang="en-US" altLang="ko-KR" sz="1600" i="1" dirty="0" err="1">
                <a:solidFill>
                  <a:srgbClr val="FF0000"/>
                </a:solidFill>
              </a:rPr>
              <a:t>cost_so_far</a:t>
            </a:r>
            <a:r>
              <a:rPr lang="en-US" altLang="ko-KR" sz="1600" i="1" dirty="0">
                <a:solidFill>
                  <a:srgbClr val="FF0000"/>
                </a:solidFill>
              </a:rPr>
              <a:t>[s]</a:t>
            </a:r>
            <a:r>
              <a:rPr lang="en-US" altLang="ko-KR" sz="1600" dirty="0"/>
              <a:t> + cost(</a:t>
            </a:r>
            <a:r>
              <a:rPr lang="en-US" altLang="ko-KR" sz="1600" i="1" dirty="0"/>
              <a:t>s</a:t>
            </a:r>
            <a:r>
              <a:rPr lang="en-US" altLang="ko-KR" sz="1600" dirty="0"/>
              <a:t>, </a:t>
            </a:r>
            <a:r>
              <a:rPr lang="en-US" altLang="ko-KR" sz="1600" i="1" dirty="0"/>
              <a:t>a</a:t>
            </a:r>
            <a:r>
              <a:rPr lang="en-US" altLang="ko-KR" sz="1600" dirty="0"/>
              <a:t>) </a:t>
            </a:r>
            <a:r>
              <a:rPr lang="en-US" altLang="ko-KR" sz="1600" dirty="0">
                <a:solidFill>
                  <a:srgbClr val="FF0000"/>
                </a:solidFill>
              </a:rPr>
              <a:t>+ </a:t>
            </a:r>
            <a:r>
              <a:rPr lang="en-US" altLang="ko-KR" sz="1600" i="1" dirty="0">
                <a:solidFill>
                  <a:srgbClr val="FF0000"/>
                </a:solidFill>
              </a:rPr>
              <a:t>heuristic</a:t>
            </a:r>
            <a:r>
              <a:rPr lang="en-US" altLang="ko-KR" sz="1600" dirty="0">
                <a:solidFill>
                  <a:srgbClr val="FF0000"/>
                </a:solidFill>
              </a:rPr>
              <a:t>(</a:t>
            </a:r>
            <a:r>
              <a:rPr lang="en-US" altLang="ko-KR" sz="1600" i="1" dirty="0">
                <a:solidFill>
                  <a:srgbClr val="FF0000"/>
                </a:solidFill>
              </a:rPr>
              <a:t>s</a:t>
            </a:r>
            <a:r>
              <a:rPr lang="en-US" altLang="ko-KR" sz="1600" dirty="0">
                <a:solidFill>
                  <a:srgbClr val="FF0000"/>
                </a:solidFill>
              </a:rPr>
              <a:t>’)</a:t>
            </a:r>
            <a:r>
              <a:rPr lang="en-US" altLang="ko-KR" sz="1600" dirty="0"/>
              <a:t> </a:t>
            </a:r>
            <a:r>
              <a:rPr lang="ko-KR" altLang="en-US" sz="1600" dirty="0"/>
              <a:t>비용을 갖는 </a:t>
            </a:r>
            <a:r>
              <a:rPr lang="en-US" altLang="ko-KR" sz="1600" i="1" dirty="0"/>
              <a:t>s</a:t>
            </a:r>
            <a:r>
              <a:rPr lang="en-US" altLang="ko-KR" sz="1600" dirty="0"/>
              <a:t>’ </a:t>
            </a:r>
            <a:r>
              <a:rPr lang="ko-KR" altLang="en-US" sz="1600" dirty="0"/>
              <a:t>추가</a:t>
            </a:r>
            <a:endParaRPr lang="en-US" altLang="ko-KR" sz="1600" dirty="0"/>
          </a:p>
          <a:p>
            <a:pPr lvl="3"/>
            <a:r>
              <a:rPr lang="en-US" altLang="ko-KR" sz="1600" i="1" dirty="0" err="1">
                <a:solidFill>
                  <a:srgbClr val="FF0000"/>
                </a:solidFill>
              </a:rPr>
              <a:t>Cost_so_far</a:t>
            </a:r>
            <a:r>
              <a:rPr lang="ko-KR" altLang="en-US" sz="1600" dirty="0">
                <a:solidFill>
                  <a:srgbClr val="FF0000"/>
                </a:solidFill>
              </a:rPr>
              <a:t>에 </a:t>
            </a:r>
            <a:r>
              <a:rPr lang="en-US" altLang="ko-KR" sz="1600" i="1" dirty="0">
                <a:solidFill>
                  <a:srgbClr val="FF0000"/>
                </a:solidFill>
              </a:rPr>
              <a:t>s</a:t>
            </a:r>
            <a:r>
              <a:rPr lang="en-US" altLang="ko-KR" sz="1600" dirty="0">
                <a:solidFill>
                  <a:srgbClr val="FF0000"/>
                </a:solidFill>
              </a:rPr>
              <a:t>’</a:t>
            </a:r>
            <a:r>
              <a:rPr lang="ko-KR" altLang="en-US" sz="1600" dirty="0">
                <a:solidFill>
                  <a:srgbClr val="FF0000"/>
                </a:solidFill>
              </a:rPr>
              <a:t>의 값을 </a:t>
            </a:r>
            <a:r>
              <a:rPr lang="en-US" altLang="ko-KR" sz="1600" i="1" dirty="0" err="1">
                <a:solidFill>
                  <a:srgbClr val="FF0000"/>
                </a:solidFill>
              </a:rPr>
              <a:t>cost_so_far</a:t>
            </a:r>
            <a:r>
              <a:rPr lang="en-US" altLang="ko-KR" sz="1600" i="1" dirty="0">
                <a:solidFill>
                  <a:srgbClr val="FF0000"/>
                </a:solidFill>
              </a:rPr>
              <a:t>[s]</a:t>
            </a:r>
            <a:r>
              <a:rPr lang="en-US" altLang="ko-KR" sz="1600" dirty="0">
                <a:solidFill>
                  <a:srgbClr val="FF0000"/>
                </a:solidFill>
              </a:rPr>
              <a:t> + cost(</a:t>
            </a:r>
            <a:r>
              <a:rPr lang="en-US" altLang="ko-KR" sz="1600" i="1" dirty="0">
                <a:solidFill>
                  <a:srgbClr val="FF0000"/>
                </a:solidFill>
              </a:rPr>
              <a:t>s</a:t>
            </a:r>
            <a:r>
              <a:rPr lang="en-US" altLang="ko-KR" sz="1600" dirty="0">
                <a:solidFill>
                  <a:srgbClr val="FF0000"/>
                </a:solidFill>
              </a:rPr>
              <a:t>, </a:t>
            </a:r>
            <a:r>
              <a:rPr lang="en-US" altLang="ko-KR" sz="1600" i="1" dirty="0">
                <a:solidFill>
                  <a:srgbClr val="FF0000"/>
                </a:solidFill>
              </a:rPr>
              <a:t>a</a:t>
            </a:r>
            <a:r>
              <a:rPr lang="en-US" altLang="ko-KR" sz="1600" dirty="0">
                <a:solidFill>
                  <a:srgbClr val="FF0000"/>
                </a:solidFill>
              </a:rPr>
              <a:t>)</a:t>
            </a:r>
            <a:r>
              <a:rPr lang="ko-KR" altLang="en-US" sz="1600" dirty="0">
                <a:solidFill>
                  <a:srgbClr val="FF0000"/>
                </a:solidFill>
              </a:rPr>
              <a:t>로 업데이트 </a:t>
            </a:r>
            <a:r>
              <a:rPr lang="en-US" altLang="ko-KR" sz="1600" dirty="0">
                <a:solidFill>
                  <a:srgbClr val="FF0000"/>
                </a:solidFill>
              </a:rPr>
              <a:t>(</a:t>
            </a:r>
            <a:r>
              <a:rPr lang="ko-KR" altLang="en-US" sz="1600" dirty="0">
                <a:solidFill>
                  <a:srgbClr val="FF0000"/>
                </a:solidFill>
              </a:rPr>
              <a:t>최소 비용인 경우</a:t>
            </a:r>
            <a:r>
              <a:rPr lang="en-US" altLang="ko-KR" sz="1600" dirty="0">
                <a:solidFill>
                  <a:srgbClr val="FF0000"/>
                </a:solidFill>
              </a:rPr>
              <a:t>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4454" y="3518479"/>
            <a:ext cx="2088244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i="1" dirty="0">
                <a:solidFill>
                  <a:srgbClr val="FF0000"/>
                </a:solidFill>
              </a:rPr>
              <a:t>이로써 </a:t>
            </a:r>
            <a:r>
              <a:rPr lang="en-US" altLang="ko-KR" i="1" dirty="0">
                <a:solidFill>
                  <a:srgbClr val="FF0000"/>
                </a:solidFill>
              </a:rPr>
              <a:t>heuristic </a:t>
            </a:r>
            <a:r>
              <a:rPr lang="ko-KR" altLang="en-US" i="1" dirty="0">
                <a:solidFill>
                  <a:srgbClr val="FF0000"/>
                </a:solidFill>
              </a:rPr>
              <a:t>값을 고려해 </a:t>
            </a:r>
            <a:r>
              <a:rPr lang="en-US" altLang="ko-KR" i="1" dirty="0">
                <a:solidFill>
                  <a:srgbClr val="FF0000"/>
                </a:solidFill>
              </a:rPr>
              <a:t>solution</a:t>
            </a:r>
            <a:r>
              <a:rPr lang="ko-KR" altLang="en-US" i="1" dirty="0">
                <a:solidFill>
                  <a:srgbClr val="FF0000"/>
                </a:solidFill>
              </a:rPr>
              <a:t>을 </a:t>
            </a:r>
            <a:r>
              <a:rPr lang="en-US" altLang="ko-KR" i="1" dirty="0">
                <a:solidFill>
                  <a:srgbClr val="FF0000"/>
                </a:solidFill>
              </a:rPr>
              <a:t>search </a:t>
            </a:r>
            <a:r>
              <a:rPr lang="ko-KR" altLang="en-US" i="1" dirty="0">
                <a:solidFill>
                  <a:srgbClr val="FF0000"/>
                </a:solidFill>
              </a:rPr>
              <a:t>가능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0" y="3149147"/>
            <a:ext cx="287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u="sng" dirty="0">
                <a:solidFill>
                  <a:srgbClr val="0070C0"/>
                </a:solidFill>
              </a:rPr>
              <a:t>이전엔 </a:t>
            </a:r>
            <a:r>
              <a:rPr lang="en-US" altLang="ko-KR" i="1" u="sng" dirty="0">
                <a:solidFill>
                  <a:srgbClr val="0070C0"/>
                </a:solidFill>
              </a:rPr>
              <a:t>p</a:t>
            </a:r>
            <a:r>
              <a:rPr lang="ko-KR" altLang="en-US" u="sng" dirty="0">
                <a:solidFill>
                  <a:srgbClr val="0070C0"/>
                </a:solidFill>
              </a:rPr>
              <a:t>값을 그대로 사용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4445000" y="3518479"/>
            <a:ext cx="1295400" cy="1612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67</a:t>
            </a:fld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0288" y="6335815"/>
            <a:ext cx="5946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Peter Hart</a:t>
            </a:r>
            <a:r>
              <a:rPr lang="en-US" altLang="ko-KR" dirty="0"/>
              <a:t>, </a:t>
            </a:r>
            <a:r>
              <a:rPr lang="en-US" altLang="ko-KR" b="1" dirty="0"/>
              <a:t>Nils Nilsson</a:t>
            </a:r>
            <a:r>
              <a:rPr lang="en-US" altLang="ko-KR" dirty="0"/>
              <a:t> and </a:t>
            </a:r>
            <a:r>
              <a:rPr lang="en-US" altLang="ko-KR" b="1" dirty="0"/>
              <a:t>Bertram Raphael</a:t>
            </a:r>
            <a:r>
              <a:rPr lang="ko-KR" altLang="en-US"/>
              <a:t>의 연구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01353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A* Search </a:t>
            </a:r>
            <a:r>
              <a:rPr lang="ko-KR" altLang="en-US" dirty="0"/>
              <a:t>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풀고자 하는 문제의 </a:t>
            </a:r>
            <a:r>
              <a:rPr lang="en-US" altLang="ko-KR" dirty="0" err="1"/>
              <a:t>SearchProblem</a:t>
            </a:r>
            <a:r>
              <a:rPr lang="en-US" altLang="ko-KR" dirty="0"/>
              <a:t> class</a:t>
            </a:r>
            <a:r>
              <a:rPr lang="ko-KR" altLang="en-US" dirty="0"/>
              <a:t>에 </a:t>
            </a:r>
            <a:r>
              <a:rPr lang="en-US" altLang="ko-KR" b="1" dirty="0"/>
              <a:t>heuristic(state) </a:t>
            </a:r>
            <a:r>
              <a:rPr lang="ko-KR" altLang="en-US" b="1" dirty="0"/>
              <a:t>함수 구현</a:t>
            </a:r>
            <a:endParaRPr lang="en-US" altLang="ko-KR" dirty="0"/>
          </a:p>
          <a:p>
            <a:r>
              <a:rPr lang="en-US" altLang="ko-KR" b="1" dirty="0"/>
              <a:t>Heuristic</a:t>
            </a:r>
            <a:r>
              <a:rPr lang="ko-KR" altLang="en-US" b="1" dirty="0"/>
              <a:t>이 적용된 그래프를 </a:t>
            </a:r>
            <a:r>
              <a:rPr lang="en-US" altLang="ko-KR" b="1" dirty="0"/>
              <a:t>USC</a:t>
            </a:r>
            <a:r>
              <a:rPr lang="ko-KR" altLang="en-US" b="1" dirty="0"/>
              <a:t>로 해결</a:t>
            </a:r>
            <a:endParaRPr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68</a:t>
            </a:fld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5D4AB06E-2C5A-495F-8953-26006718E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706827"/>
              </p:ext>
            </p:extLst>
          </p:nvPr>
        </p:nvGraphicFramePr>
        <p:xfrm>
          <a:off x="2082633" y="2941715"/>
          <a:ext cx="5027720" cy="30063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8465">
                  <a:extLst>
                    <a:ext uri="{9D8B030D-6E8A-4147-A177-3AD203B41FA5}">
                      <a16:colId xmlns:a16="http://schemas.microsoft.com/office/drawing/2014/main" xmlns="" val="3023554537"/>
                    </a:ext>
                  </a:extLst>
                </a:gridCol>
                <a:gridCol w="628465">
                  <a:extLst>
                    <a:ext uri="{9D8B030D-6E8A-4147-A177-3AD203B41FA5}">
                      <a16:colId xmlns:a16="http://schemas.microsoft.com/office/drawing/2014/main" xmlns="" val="463334639"/>
                    </a:ext>
                  </a:extLst>
                </a:gridCol>
                <a:gridCol w="628465">
                  <a:extLst>
                    <a:ext uri="{9D8B030D-6E8A-4147-A177-3AD203B41FA5}">
                      <a16:colId xmlns:a16="http://schemas.microsoft.com/office/drawing/2014/main" xmlns="" val="141956979"/>
                    </a:ext>
                  </a:extLst>
                </a:gridCol>
                <a:gridCol w="628465">
                  <a:extLst>
                    <a:ext uri="{9D8B030D-6E8A-4147-A177-3AD203B41FA5}">
                      <a16:colId xmlns:a16="http://schemas.microsoft.com/office/drawing/2014/main" xmlns="" val="4294575967"/>
                    </a:ext>
                  </a:extLst>
                </a:gridCol>
                <a:gridCol w="628465">
                  <a:extLst>
                    <a:ext uri="{9D8B030D-6E8A-4147-A177-3AD203B41FA5}">
                      <a16:colId xmlns:a16="http://schemas.microsoft.com/office/drawing/2014/main" xmlns="" val="1362555718"/>
                    </a:ext>
                  </a:extLst>
                </a:gridCol>
                <a:gridCol w="628465">
                  <a:extLst>
                    <a:ext uri="{9D8B030D-6E8A-4147-A177-3AD203B41FA5}">
                      <a16:colId xmlns:a16="http://schemas.microsoft.com/office/drawing/2014/main" xmlns="" val="3942527540"/>
                    </a:ext>
                  </a:extLst>
                </a:gridCol>
                <a:gridCol w="628465">
                  <a:extLst>
                    <a:ext uri="{9D8B030D-6E8A-4147-A177-3AD203B41FA5}">
                      <a16:colId xmlns:a16="http://schemas.microsoft.com/office/drawing/2014/main" xmlns="" val="3360770651"/>
                    </a:ext>
                  </a:extLst>
                </a:gridCol>
                <a:gridCol w="628465">
                  <a:extLst>
                    <a:ext uri="{9D8B030D-6E8A-4147-A177-3AD203B41FA5}">
                      <a16:colId xmlns:a16="http://schemas.microsoft.com/office/drawing/2014/main" xmlns="" val="46720295"/>
                    </a:ext>
                  </a:extLst>
                </a:gridCol>
              </a:tblGrid>
              <a:tr h="50105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87370575"/>
                  </a:ext>
                </a:extLst>
              </a:tr>
              <a:tr h="5010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78191662"/>
                  </a:ext>
                </a:extLst>
              </a:tr>
              <a:tr h="5010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57580086"/>
                  </a:ext>
                </a:extLst>
              </a:tr>
              <a:tr h="5010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33088858"/>
                  </a:ext>
                </a:extLst>
              </a:tr>
              <a:tr h="5010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68086468"/>
                  </a:ext>
                </a:extLst>
              </a:tr>
              <a:tr h="5010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6765121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3F033DCF-56FF-478F-9651-CE04F40D93A0}"/>
              </a:ext>
            </a:extLst>
          </p:cNvPr>
          <p:cNvSpPr/>
          <p:nvPr/>
        </p:nvSpPr>
        <p:spPr>
          <a:xfrm>
            <a:off x="3764131" y="2941715"/>
            <a:ext cx="399496" cy="221621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991F11B9-2E1F-4AAD-AA0E-0CA92588877B}"/>
              </a:ext>
            </a:extLst>
          </p:cNvPr>
          <p:cNvSpPr/>
          <p:nvPr/>
        </p:nvSpPr>
        <p:spPr>
          <a:xfrm>
            <a:off x="5037746" y="4216892"/>
            <a:ext cx="399496" cy="173934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82EC69DC-E2A6-4A12-94B2-DD885D6157F7}"/>
              </a:ext>
            </a:extLst>
          </p:cNvPr>
          <p:cNvSpPr/>
          <p:nvPr/>
        </p:nvSpPr>
        <p:spPr>
          <a:xfrm>
            <a:off x="1882885" y="2741967"/>
            <a:ext cx="399496" cy="39949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11E44B77-F504-4B19-A8A5-694E5B3D83EE}"/>
              </a:ext>
            </a:extLst>
          </p:cNvPr>
          <p:cNvSpPr/>
          <p:nvPr/>
        </p:nvSpPr>
        <p:spPr>
          <a:xfrm>
            <a:off x="6910605" y="5736227"/>
            <a:ext cx="399496" cy="3994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50626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Admissible Heuristic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A heuristic </a:t>
                </a:r>
                <a:r>
                  <a:rPr lang="en-US" altLang="ko-KR" i="1" dirty="0"/>
                  <a:t>h</a:t>
                </a:r>
                <a:r>
                  <a:rPr lang="en-US" altLang="ko-KR" dirty="0"/>
                  <a:t> is </a:t>
                </a:r>
                <a:r>
                  <a:rPr lang="en-US" altLang="ko-KR" b="1" dirty="0"/>
                  <a:t>admissible </a:t>
                </a:r>
                <a:r>
                  <a:rPr lang="en-US" altLang="ko-KR" dirty="0"/>
                  <a:t>if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)≤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FutureCost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  <a:p>
                <a:endParaRPr lang="en-US" altLang="ko-KR" dirty="0"/>
              </a:p>
              <a:p>
                <a:r>
                  <a:rPr lang="en-US" altLang="ko-KR" dirty="0"/>
                  <a:t>Admissible heuristic</a:t>
                </a:r>
                <a:r>
                  <a:rPr lang="ko-KR" altLang="en-US" dirty="0"/>
                  <a:t>는</a:t>
                </a:r>
                <a:r>
                  <a:rPr lang="en-US" altLang="ko-KR" dirty="0"/>
                  <a:t> future cost</a:t>
                </a:r>
                <a:r>
                  <a:rPr lang="ko-KR" altLang="en-US" dirty="0"/>
                  <a:t>를 과소평가</a:t>
                </a:r>
                <a:r>
                  <a:rPr lang="en-US" altLang="ko-KR" dirty="0"/>
                  <a:t>(underestimate)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Heuristic</a:t>
                </a:r>
                <a:r>
                  <a:rPr lang="ko-KR" altLang="en-US" dirty="0"/>
                  <a:t>이 </a:t>
                </a:r>
                <a:r>
                  <a:rPr lang="en-US" altLang="ko-KR" dirty="0"/>
                  <a:t>admissible </a:t>
                </a:r>
                <a:r>
                  <a:rPr lang="ko-KR" altLang="en-US" dirty="0"/>
                  <a:t>하지 않으면 </a:t>
                </a:r>
                <a:r>
                  <a:rPr lang="en-US" altLang="ko-KR" dirty="0"/>
                  <a:t>A*</a:t>
                </a:r>
                <a:r>
                  <a:rPr lang="ko-KR" altLang="en-US" dirty="0"/>
                  <a:t>는 최적의 답을 찾는 것이 보장되지 않음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23" t="-112" r="-2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69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6064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풀고자 하는 문제 </a:t>
            </a:r>
            <a:r>
              <a:rPr lang="en-US" altLang="ko-KR" dirty="0"/>
              <a:t>2. Transportation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에서 </a:t>
            </a:r>
            <a:r>
              <a:rPr lang="en-US" altLang="ko-KR" dirty="0"/>
              <a:t>7</a:t>
            </a:r>
            <a:r>
              <a:rPr lang="ko-KR" altLang="en-US" dirty="0"/>
              <a:t>까지 최단경로 탐색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Q. </a:t>
            </a:r>
            <a:r>
              <a:rPr lang="ko-KR" altLang="en-US" b="1" dirty="0"/>
              <a:t>최단경로와 그 비용은</a:t>
            </a:r>
            <a:r>
              <a:rPr lang="en-US" altLang="ko-KR" b="1" dirty="0"/>
              <a:t>?</a:t>
            </a:r>
            <a:endParaRPr lang="ko-KR" altLang="en-US" b="1" dirty="0"/>
          </a:p>
          <a:p>
            <a:endParaRPr lang="en-US" altLang="ko-KR" dirty="0"/>
          </a:p>
          <a:p>
            <a:r>
              <a:rPr lang="en-US" altLang="ko-KR" b="1" dirty="0"/>
              <a:t>Q. Greedy policy</a:t>
            </a:r>
            <a:r>
              <a:rPr lang="ko-KR" altLang="en-US" b="1" dirty="0"/>
              <a:t>로 선택된 경로와 그 비용은</a:t>
            </a:r>
            <a:r>
              <a:rPr lang="en-US" altLang="ko-KR" b="1" dirty="0"/>
              <a:t>?</a:t>
            </a:r>
            <a:endParaRPr lang="ko-KR" altLang="en-US" b="1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43926" y="2225857"/>
            <a:ext cx="7820025" cy="1553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000" dirty="0"/>
              <a:t>• Street with blocks numbered 1 to n.</a:t>
            </a:r>
          </a:p>
          <a:p>
            <a:r>
              <a:rPr lang="en-US" altLang="ko-KR" sz="2000" dirty="0"/>
              <a:t>• </a:t>
            </a:r>
            <a:r>
              <a:rPr lang="en-US" altLang="ko-KR" sz="2000" b="1" dirty="0"/>
              <a:t>Walking</a:t>
            </a:r>
            <a:r>
              <a:rPr lang="en-US" altLang="ko-KR" sz="2000" dirty="0"/>
              <a:t> from </a:t>
            </a:r>
            <a:r>
              <a:rPr lang="en-US" altLang="ko-KR" sz="2000" i="1" dirty="0"/>
              <a:t>s</a:t>
            </a:r>
            <a:r>
              <a:rPr lang="en-US" altLang="ko-KR" sz="2000" dirty="0"/>
              <a:t> to </a:t>
            </a:r>
            <a:r>
              <a:rPr lang="en-US" altLang="ko-KR" sz="2000" i="1" dirty="0"/>
              <a:t>s</a:t>
            </a:r>
            <a:r>
              <a:rPr lang="en-US" altLang="ko-KR" sz="2000" dirty="0"/>
              <a:t>+1 takes 1 minute.</a:t>
            </a:r>
          </a:p>
          <a:p>
            <a:r>
              <a:rPr lang="en-US" altLang="ko-KR" sz="2000" dirty="0"/>
              <a:t>• Taking a magic </a:t>
            </a:r>
            <a:r>
              <a:rPr lang="en-US" altLang="ko-KR" sz="2000" b="1" dirty="0"/>
              <a:t>tram</a:t>
            </a:r>
            <a:r>
              <a:rPr lang="en-US" altLang="ko-KR" sz="2000" dirty="0"/>
              <a:t> from </a:t>
            </a:r>
            <a:r>
              <a:rPr lang="en-US" altLang="ko-KR" sz="2000" i="1" dirty="0"/>
              <a:t>s</a:t>
            </a:r>
            <a:r>
              <a:rPr lang="ko-KR" altLang="en-US" sz="2000" dirty="0"/>
              <a:t> </a:t>
            </a:r>
            <a:r>
              <a:rPr lang="en-US" altLang="ko-KR" sz="2000" dirty="0"/>
              <a:t>to 2</a:t>
            </a:r>
            <a:r>
              <a:rPr lang="en-US" altLang="ko-KR" sz="2000" i="1" dirty="0"/>
              <a:t>s</a:t>
            </a:r>
            <a:r>
              <a:rPr lang="ko-KR" altLang="en-US" sz="2000" dirty="0"/>
              <a:t> </a:t>
            </a:r>
            <a:r>
              <a:rPr lang="en-US" altLang="ko-KR" sz="2000" dirty="0"/>
              <a:t>takes 2 minutes</a:t>
            </a:r>
          </a:p>
          <a:p>
            <a:r>
              <a:rPr lang="en-US" altLang="ko-KR" sz="2000" dirty="0"/>
              <a:t>• How to travel from 1 to </a:t>
            </a:r>
            <a:r>
              <a:rPr lang="en-US" altLang="ko-KR" sz="2000" i="1" dirty="0"/>
              <a:t>n</a:t>
            </a:r>
            <a:r>
              <a:rPr lang="en-US" altLang="ko-KR" sz="2000" dirty="0"/>
              <a:t> in the least time?</a:t>
            </a:r>
            <a:endParaRPr lang="ko-KR" altLang="en-US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116" y="1510982"/>
            <a:ext cx="2386864" cy="154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8905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Admissible Heuristic</a:t>
            </a:r>
            <a:endParaRPr lang="ko-KR" altLang="en-US" dirty="0"/>
          </a:p>
        </p:txBody>
      </p:sp>
      <p:sp>
        <p:nvSpPr>
          <p:cNvPr id="19" name="내용 개체 틀 18"/>
          <p:cNvSpPr>
            <a:spLocks noGrp="1"/>
          </p:cNvSpPr>
          <p:nvPr>
            <p:ph idx="1"/>
          </p:nvPr>
        </p:nvSpPr>
        <p:spPr>
          <a:xfrm>
            <a:off x="179046" y="1258433"/>
            <a:ext cx="8801100" cy="5446714"/>
          </a:xfrm>
        </p:spPr>
        <p:txBody>
          <a:bodyPr/>
          <a:lstStyle/>
          <a:p>
            <a:r>
              <a:rPr lang="en-US" altLang="ko-KR" dirty="0"/>
              <a:t>Heuristic=</a:t>
            </a:r>
            <a:r>
              <a:rPr lang="en-US" altLang="ko-KR" b="1" dirty="0" err="1"/>
              <a:t>FutureCost</a:t>
            </a:r>
            <a:r>
              <a:rPr lang="en-US" altLang="ko-KR" dirty="0"/>
              <a:t> </a:t>
            </a:r>
            <a:r>
              <a:rPr lang="ko-KR" altLang="en-US" dirty="0"/>
              <a:t>적용 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70</a:t>
            </a:fld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2693335" y="3552826"/>
            <a:ext cx="723900" cy="723900"/>
          </a:xfrm>
          <a:prstGeom prst="ellips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5080028" y="2552701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4622828" y="4629151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6009396" y="2828926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stCxn id="5" idx="7"/>
            <a:endCxn id="6" idx="2"/>
          </p:cNvCxnSpPr>
          <p:nvPr/>
        </p:nvCxnSpPr>
        <p:spPr>
          <a:xfrm flipV="1">
            <a:off x="3311222" y="2914651"/>
            <a:ext cx="1768806" cy="74418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5" idx="6"/>
            <a:endCxn id="7" idx="1"/>
          </p:cNvCxnSpPr>
          <p:nvPr/>
        </p:nvCxnSpPr>
        <p:spPr>
          <a:xfrm>
            <a:off x="3417235" y="3914776"/>
            <a:ext cx="1311606" cy="82038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7" idx="7"/>
            <a:endCxn id="8" idx="3"/>
          </p:cNvCxnSpPr>
          <p:nvPr/>
        </p:nvCxnSpPr>
        <p:spPr>
          <a:xfrm flipV="1">
            <a:off x="5240715" y="3446813"/>
            <a:ext cx="874694" cy="12883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자유형 22"/>
          <p:cNvSpPr/>
          <p:nvPr/>
        </p:nvSpPr>
        <p:spPr>
          <a:xfrm>
            <a:off x="5435803" y="1818389"/>
            <a:ext cx="1766209" cy="1058161"/>
          </a:xfrm>
          <a:custGeom>
            <a:avLst/>
            <a:gdLst>
              <a:gd name="connsiteX0" fmla="*/ 57881 w 1766209"/>
              <a:gd name="connsiteY0" fmla="*/ 715261 h 1058161"/>
              <a:gd name="connsiteX1" fmla="*/ 10256 w 1766209"/>
              <a:gd name="connsiteY1" fmla="*/ 667636 h 1058161"/>
              <a:gd name="connsiteX2" fmla="*/ 731 w 1766209"/>
              <a:gd name="connsiteY2" fmla="*/ 639061 h 1058161"/>
              <a:gd name="connsiteX3" fmla="*/ 10256 w 1766209"/>
              <a:gd name="connsiteY3" fmla="*/ 439036 h 1058161"/>
              <a:gd name="connsiteX4" fmla="*/ 48356 w 1766209"/>
              <a:gd name="connsiteY4" fmla="*/ 419986 h 1058161"/>
              <a:gd name="connsiteX5" fmla="*/ 76931 w 1766209"/>
              <a:gd name="connsiteY5" fmla="*/ 391411 h 1058161"/>
              <a:gd name="connsiteX6" fmla="*/ 105506 w 1766209"/>
              <a:gd name="connsiteY6" fmla="*/ 381886 h 1058161"/>
              <a:gd name="connsiteX7" fmla="*/ 162656 w 1766209"/>
              <a:gd name="connsiteY7" fmla="*/ 353311 h 1058161"/>
              <a:gd name="connsiteX8" fmla="*/ 381731 w 1766209"/>
              <a:gd name="connsiteY8" fmla="*/ 362836 h 1058161"/>
              <a:gd name="connsiteX9" fmla="*/ 429356 w 1766209"/>
              <a:gd name="connsiteY9" fmla="*/ 372361 h 1058161"/>
              <a:gd name="connsiteX10" fmla="*/ 534131 w 1766209"/>
              <a:gd name="connsiteY10" fmla="*/ 362836 h 1058161"/>
              <a:gd name="connsiteX11" fmla="*/ 600806 w 1766209"/>
              <a:gd name="connsiteY11" fmla="*/ 296161 h 1058161"/>
              <a:gd name="connsiteX12" fmla="*/ 648431 w 1766209"/>
              <a:gd name="connsiteY12" fmla="*/ 219961 h 1058161"/>
              <a:gd name="connsiteX13" fmla="*/ 667481 w 1766209"/>
              <a:gd name="connsiteY13" fmla="*/ 153286 h 1058161"/>
              <a:gd name="connsiteX14" fmla="*/ 686531 w 1766209"/>
              <a:gd name="connsiteY14" fmla="*/ 124711 h 1058161"/>
              <a:gd name="connsiteX15" fmla="*/ 705581 w 1766209"/>
              <a:gd name="connsiteY15" fmla="*/ 58036 h 1058161"/>
              <a:gd name="connsiteX16" fmla="*/ 743681 w 1766209"/>
              <a:gd name="connsiteY16" fmla="*/ 29461 h 1058161"/>
              <a:gd name="connsiteX17" fmla="*/ 800831 w 1766209"/>
              <a:gd name="connsiteY17" fmla="*/ 886 h 1058161"/>
              <a:gd name="connsiteX18" fmla="*/ 867506 w 1766209"/>
              <a:gd name="connsiteY18" fmla="*/ 10411 h 1058161"/>
              <a:gd name="connsiteX19" fmla="*/ 877031 w 1766209"/>
              <a:gd name="connsiteY19" fmla="*/ 105661 h 1058161"/>
              <a:gd name="connsiteX20" fmla="*/ 896081 w 1766209"/>
              <a:gd name="connsiteY20" fmla="*/ 153286 h 1058161"/>
              <a:gd name="connsiteX21" fmla="*/ 934181 w 1766209"/>
              <a:gd name="connsiteY21" fmla="*/ 258061 h 1058161"/>
              <a:gd name="connsiteX22" fmla="*/ 972281 w 1766209"/>
              <a:gd name="connsiteY22" fmla="*/ 286636 h 1058161"/>
              <a:gd name="connsiteX23" fmla="*/ 1134206 w 1766209"/>
              <a:gd name="connsiteY23" fmla="*/ 258061 h 1058161"/>
              <a:gd name="connsiteX24" fmla="*/ 1191356 w 1766209"/>
              <a:gd name="connsiteY24" fmla="*/ 229486 h 1058161"/>
              <a:gd name="connsiteX25" fmla="*/ 1238981 w 1766209"/>
              <a:gd name="connsiteY25" fmla="*/ 210436 h 1058161"/>
              <a:gd name="connsiteX26" fmla="*/ 1286606 w 1766209"/>
              <a:gd name="connsiteY26" fmla="*/ 172336 h 1058161"/>
              <a:gd name="connsiteX27" fmla="*/ 1343756 w 1766209"/>
              <a:gd name="connsiteY27" fmla="*/ 134236 h 1058161"/>
              <a:gd name="connsiteX28" fmla="*/ 1400906 w 1766209"/>
              <a:gd name="connsiteY28" fmla="*/ 96136 h 1058161"/>
              <a:gd name="connsiteX29" fmla="*/ 1429481 w 1766209"/>
              <a:gd name="connsiteY29" fmla="*/ 77086 h 1058161"/>
              <a:gd name="connsiteX30" fmla="*/ 1486631 w 1766209"/>
              <a:gd name="connsiteY30" fmla="*/ 29461 h 1058161"/>
              <a:gd name="connsiteX31" fmla="*/ 1543781 w 1766209"/>
              <a:gd name="connsiteY31" fmla="*/ 10411 h 1058161"/>
              <a:gd name="connsiteX32" fmla="*/ 1619981 w 1766209"/>
              <a:gd name="connsiteY32" fmla="*/ 19936 h 1058161"/>
              <a:gd name="connsiteX33" fmla="*/ 1658081 w 1766209"/>
              <a:gd name="connsiteY33" fmla="*/ 58036 h 1058161"/>
              <a:gd name="connsiteX34" fmla="*/ 1696181 w 1766209"/>
              <a:gd name="connsiteY34" fmla="*/ 115186 h 1058161"/>
              <a:gd name="connsiteX35" fmla="*/ 1715231 w 1766209"/>
              <a:gd name="connsiteY35" fmla="*/ 162811 h 1058161"/>
              <a:gd name="connsiteX36" fmla="*/ 1724756 w 1766209"/>
              <a:gd name="connsiteY36" fmla="*/ 191386 h 1058161"/>
              <a:gd name="connsiteX37" fmla="*/ 1753331 w 1766209"/>
              <a:gd name="connsiteY37" fmla="*/ 229486 h 1058161"/>
              <a:gd name="connsiteX38" fmla="*/ 1743806 w 1766209"/>
              <a:gd name="connsiteY38" fmla="*/ 419986 h 1058161"/>
              <a:gd name="connsiteX39" fmla="*/ 1686656 w 1766209"/>
              <a:gd name="connsiteY39" fmla="*/ 448561 h 1058161"/>
              <a:gd name="connsiteX40" fmla="*/ 1591406 w 1766209"/>
              <a:gd name="connsiteY40" fmla="*/ 534286 h 1058161"/>
              <a:gd name="connsiteX41" fmla="*/ 1572356 w 1766209"/>
              <a:gd name="connsiteY41" fmla="*/ 572386 h 1058161"/>
              <a:gd name="connsiteX42" fmla="*/ 1581881 w 1766209"/>
              <a:gd name="connsiteY42" fmla="*/ 686686 h 1058161"/>
              <a:gd name="connsiteX43" fmla="*/ 1648556 w 1766209"/>
              <a:gd name="connsiteY43" fmla="*/ 753361 h 1058161"/>
              <a:gd name="connsiteX44" fmla="*/ 1667606 w 1766209"/>
              <a:gd name="connsiteY44" fmla="*/ 800986 h 1058161"/>
              <a:gd name="connsiteX45" fmla="*/ 1658081 w 1766209"/>
              <a:gd name="connsiteY45" fmla="*/ 896236 h 1058161"/>
              <a:gd name="connsiteX46" fmla="*/ 1600931 w 1766209"/>
              <a:gd name="connsiteY46" fmla="*/ 953386 h 1058161"/>
              <a:gd name="connsiteX47" fmla="*/ 1562831 w 1766209"/>
              <a:gd name="connsiteY47" fmla="*/ 991486 h 1058161"/>
              <a:gd name="connsiteX48" fmla="*/ 1524731 w 1766209"/>
              <a:gd name="connsiteY48" fmla="*/ 1001011 h 1058161"/>
              <a:gd name="connsiteX49" fmla="*/ 1458056 w 1766209"/>
              <a:gd name="connsiteY49" fmla="*/ 1029586 h 1058161"/>
              <a:gd name="connsiteX50" fmla="*/ 1181831 w 1766209"/>
              <a:gd name="connsiteY50" fmla="*/ 1039111 h 1058161"/>
              <a:gd name="connsiteX51" fmla="*/ 1105631 w 1766209"/>
              <a:gd name="connsiteY51" fmla="*/ 1058161 h 105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766209" h="1058161">
                <a:moveTo>
                  <a:pt x="57881" y="715261"/>
                </a:moveTo>
                <a:cubicBezTo>
                  <a:pt x="42006" y="699386"/>
                  <a:pt x="23726" y="685597"/>
                  <a:pt x="10256" y="667636"/>
                </a:cubicBezTo>
                <a:cubicBezTo>
                  <a:pt x="4232" y="659604"/>
                  <a:pt x="731" y="649101"/>
                  <a:pt x="731" y="639061"/>
                </a:cubicBezTo>
                <a:cubicBezTo>
                  <a:pt x="731" y="572310"/>
                  <a:pt x="-3924" y="504263"/>
                  <a:pt x="10256" y="439036"/>
                </a:cubicBezTo>
                <a:cubicBezTo>
                  <a:pt x="13272" y="425161"/>
                  <a:pt x="36802" y="428239"/>
                  <a:pt x="48356" y="419986"/>
                </a:cubicBezTo>
                <a:cubicBezTo>
                  <a:pt x="59317" y="412156"/>
                  <a:pt x="65723" y="398883"/>
                  <a:pt x="76931" y="391411"/>
                </a:cubicBezTo>
                <a:cubicBezTo>
                  <a:pt x="85285" y="385842"/>
                  <a:pt x="96526" y="386376"/>
                  <a:pt x="105506" y="381886"/>
                </a:cubicBezTo>
                <a:cubicBezTo>
                  <a:pt x="179364" y="344957"/>
                  <a:pt x="90832" y="377252"/>
                  <a:pt x="162656" y="353311"/>
                </a:cubicBezTo>
                <a:cubicBezTo>
                  <a:pt x="235681" y="356486"/>
                  <a:pt x="308823" y="357628"/>
                  <a:pt x="381731" y="362836"/>
                </a:cubicBezTo>
                <a:cubicBezTo>
                  <a:pt x="397879" y="363989"/>
                  <a:pt x="413167" y="372361"/>
                  <a:pt x="429356" y="372361"/>
                </a:cubicBezTo>
                <a:cubicBezTo>
                  <a:pt x="464425" y="372361"/>
                  <a:pt x="499206" y="366011"/>
                  <a:pt x="534131" y="362836"/>
                </a:cubicBezTo>
                <a:cubicBezTo>
                  <a:pt x="556356" y="340611"/>
                  <a:pt x="590867" y="325979"/>
                  <a:pt x="600806" y="296161"/>
                </a:cubicBezTo>
                <a:cubicBezTo>
                  <a:pt x="623476" y="228151"/>
                  <a:pt x="603148" y="250150"/>
                  <a:pt x="648431" y="219961"/>
                </a:cubicBezTo>
                <a:cubicBezTo>
                  <a:pt x="651483" y="207754"/>
                  <a:pt x="660649" y="166951"/>
                  <a:pt x="667481" y="153286"/>
                </a:cubicBezTo>
                <a:cubicBezTo>
                  <a:pt x="672601" y="143047"/>
                  <a:pt x="680181" y="134236"/>
                  <a:pt x="686531" y="124711"/>
                </a:cubicBezTo>
                <a:cubicBezTo>
                  <a:pt x="687038" y="122685"/>
                  <a:pt x="700701" y="63892"/>
                  <a:pt x="705581" y="58036"/>
                </a:cubicBezTo>
                <a:cubicBezTo>
                  <a:pt x="715744" y="45840"/>
                  <a:pt x="730763" y="38688"/>
                  <a:pt x="743681" y="29461"/>
                </a:cubicBezTo>
                <a:cubicBezTo>
                  <a:pt x="775994" y="6380"/>
                  <a:pt x="765444" y="12682"/>
                  <a:pt x="800831" y="886"/>
                </a:cubicBezTo>
                <a:cubicBezTo>
                  <a:pt x="823056" y="4061"/>
                  <a:pt x="854301" y="-7746"/>
                  <a:pt x="867506" y="10411"/>
                </a:cubicBezTo>
                <a:cubicBezTo>
                  <a:pt x="886274" y="36216"/>
                  <a:pt x="870773" y="74372"/>
                  <a:pt x="877031" y="105661"/>
                </a:cubicBezTo>
                <a:cubicBezTo>
                  <a:pt x="880384" y="122427"/>
                  <a:pt x="891053" y="136944"/>
                  <a:pt x="896081" y="153286"/>
                </a:cubicBezTo>
                <a:cubicBezTo>
                  <a:pt x="908120" y="192412"/>
                  <a:pt x="904888" y="228768"/>
                  <a:pt x="934181" y="258061"/>
                </a:cubicBezTo>
                <a:cubicBezTo>
                  <a:pt x="945406" y="269286"/>
                  <a:pt x="959581" y="277111"/>
                  <a:pt x="972281" y="286636"/>
                </a:cubicBezTo>
                <a:cubicBezTo>
                  <a:pt x="998305" y="282918"/>
                  <a:pt x="1089255" y="278039"/>
                  <a:pt x="1134206" y="258061"/>
                </a:cubicBezTo>
                <a:cubicBezTo>
                  <a:pt x="1153669" y="249411"/>
                  <a:pt x="1171967" y="238299"/>
                  <a:pt x="1191356" y="229486"/>
                </a:cubicBezTo>
                <a:cubicBezTo>
                  <a:pt x="1206921" y="222411"/>
                  <a:pt x="1224320" y="219233"/>
                  <a:pt x="1238981" y="210436"/>
                </a:cubicBezTo>
                <a:cubicBezTo>
                  <a:pt x="1256414" y="199976"/>
                  <a:pt x="1270164" y="184293"/>
                  <a:pt x="1286606" y="172336"/>
                </a:cubicBezTo>
                <a:cubicBezTo>
                  <a:pt x="1305122" y="158870"/>
                  <a:pt x="1324706" y="146936"/>
                  <a:pt x="1343756" y="134236"/>
                </a:cubicBezTo>
                <a:lnTo>
                  <a:pt x="1400906" y="96136"/>
                </a:lnTo>
                <a:cubicBezTo>
                  <a:pt x="1410431" y="89786"/>
                  <a:pt x="1421386" y="85181"/>
                  <a:pt x="1429481" y="77086"/>
                </a:cubicBezTo>
                <a:cubicBezTo>
                  <a:pt x="1447426" y="59141"/>
                  <a:pt x="1462761" y="40070"/>
                  <a:pt x="1486631" y="29461"/>
                </a:cubicBezTo>
                <a:cubicBezTo>
                  <a:pt x="1504981" y="21306"/>
                  <a:pt x="1524731" y="16761"/>
                  <a:pt x="1543781" y="10411"/>
                </a:cubicBezTo>
                <a:cubicBezTo>
                  <a:pt x="1569181" y="13586"/>
                  <a:pt x="1596352" y="10091"/>
                  <a:pt x="1619981" y="19936"/>
                </a:cubicBezTo>
                <a:cubicBezTo>
                  <a:pt x="1636560" y="26844"/>
                  <a:pt x="1646861" y="44011"/>
                  <a:pt x="1658081" y="58036"/>
                </a:cubicBezTo>
                <a:cubicBezTo>
                  <a:pt x="1672384" y="75914"/>
                  <a:pt x="1685218" y="95086"/>
                  <a:pt x="1696181" y="115186"/>
                </a:cubicBezTo>
                <a:cubicBezTo>
                  <a:pt x="1704368" y="130196"/>
                  <a:pt x="1709228" y="146802"/>
                  <a:pt x="1715231" y="162811"/>
                </a:cubicBezTo>
                <a:cubicBezTo>
                  <a:pt x="1718756" y="172212"/>
                  <a:pt x="1719775" y="182669"/>
                  <a:pt x="1724756" y="191386"/>
                </a:cubicBezTo>
                <a:cubicBezTo>
                  <a:pt x="1732632" y="205169"/>
                  <a:pt x="1743806" y="216786"/>
                  <a:pt x="1753331" y="229486"/>
                </a:cubicBezTo>
                <a:cubicBezTo>
                  <a:pt x="1768794" y="306800"/>
                  <a:pt x="1775338" y="312776"/>
                  <a:pt x="1743806" y="419986"/>
                </a:cubicBezTo>
                <a:cubicBezTo>
                  <a:pt x="1739792" y="433634"/>
                  <a:pt x="1697223" y="445039"/>
                  <a:pt x="1686656" y="448561"/>
                </a:cubicBezTo>
                <a:cubicBezTo>
                  <a:pt x="1626718" y="493514"/>
                  <a:pt x="1618902" y="486167"/>
                  <a:pt x="1591406" y="534286"/>
                </a:cubicBezTo>
                <a:cubicBezTo>
                  <a:pt x="1584361" y="546614"/>
                  <a:pt x="1578706" y="559686"/>
                  <a:pt x="1572356" y="572386"/>
                </a:cubicBezTo>
                <a:cubicBezTo>
                  <a:pt x="1575531" y="610486"/>
                  <a:pt x="1567045" y="651450"/>
                  <a:pt x="1581881" y="686686"/>
                </a:cubicBezTo>
                <a:cubicBezTo>
                  <a:pt x="1594078" y="715654"/>
                  <a:pt x="1648556" y="753361"/>
                  <a:pt x="1648556" y="753361"/>
                </a:cubicBezTo>
                <a:cubicBezTo>
                  <a:pt x="1654906" y="769236"/>
                  <a:pt x="1666469" y="783926"/>
                  <a:pt x="1667606" y="800986"/>
                </a:cubicBezTo>
                <a:cubicBezTo>
                  <a:pt x="1669729" y="832824"/>
                  <a:pt x="1670870" y="867003"/>
                  <a:pt x="1658081" y="896236"/>
                </a:cubicBezTo>
                <a:cubicBezTo>
                  <a:pt x="1647283" y="920918"/>
                  <a:pt x="1619981" y="934336"/>
                  <a:pt x="1600931" y="953386"/>
                </a:cubicBezTo>
                <a:cubicBezTo>
                  <a:pt x="1588231" y="966086"/>
                  <a:pt x="1580255" y="987130"/>
                  <a:pt x="1562831" y="991486"/>
                </a:cubicBezTo>
                <a:cubicBezTo>
                  <a:pt x="1550131" y="994661"/>
                  <a:pt x="1536988" y="996414"/>
                  <a:pt x="1524731" y="1001011"/>
                </a:cubicBezTo>
                <a:cubicBezTo>
                  <a:pt x="1510352" y="1006403"/>
                  <a:pt x="1476978" y="1028403"/>
                  <a:pt x="1458056" y="1029586"/>
                </a:cubicBezTo>
                <a:cubicBezTo>
                  <a:pt x="1366106" y="1035333"/>
                  <a:pt x="1273906" y="1035936"/>
                  <a:pt x="1181831" y="1039111"/>
                </a:cubicBezTo>
                <a:lnTo>
                  <a:pt x="1105631" y="1058161"/>
                </a:lnTo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228732" y="323281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80849" y="3190876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cost_so_far</a:t>
            </a:r>
            <a:r>
              <a:rPr lang="en-US" altLang="ko-KR" dirty="0"/>
              <a:t>[A] = 10</a:t>
            </a:r>
            <a:endParaRPr lang="ko-KR" altLang="en-US" dirty="0"/>
          </a:p>
        </p:txBody>
      </p:sp>
      <p:cxnSp>
        <p:nvCxnSpPr>
          <p:cNvPr id="26" name="직선 화살표 연결선 25"/>
          <p:cNvCxnSpPr>
            <a:stCxn id="39" idx="6"/>
            <a:endCxn id="41" idx="1"/>
          </p:cNvCxnSpPr>
          <p:nvPr/>
        </p:nvCxnSpPr>
        <p:spPr>
          <a:xfrm>
            <a:off x="1528587" y="3914776"/>
            <a:ext cx="361950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794694" y="434678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229721" y="37270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15694" y="144905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9" name="타원 38"/>
          <p:cNvSpPr/>
          <p:nvPr/>
        </p:nvSpPr>
        <p:spPr>
          <a:xfrm>
            <a:off x="804687" y="3552826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890537" y="373011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620996" y="2271699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h(B)=5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681433" y="4176096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h(C)=5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752344" y="304814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h(D)=0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cxnSp>
        <p:nvCxnSpPr>
          <p:cNvPr id="47" name="직선 화살표 연결선 46"/>
          <p:cNvCxnSpPr/>
          <p:nvPr/>
        </p:nvCxnSpPr>
        <p:spPr>
          <a:xfrm flipV="1">
            <a:off x="5318775" y="3499820"/>
            <a:ext cx="874694" cy="1288351"/>
          </a:xfrm>
          <a:prstGeom prst="straightConnector1">
            <a:avLst/>
          </a:prstGeom>
          <a:ln w="1270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693539" y="2209862"/>
            <a:ext cx="261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priority[B]=10+5+5=20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79426" y="5411440"/>
            <a:ext cx="2624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priority[C]=10+4+5=19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0" name="직선 화살표 연결선 29"/>
          <p:cNvCxnSpPr>
            <a:stCxn id="41" idx="3"/>
            <a:endCxn id="5" idx="2"/>
          </p:cNvCxnSpPr>
          <p:nvPr/>
        </p:nvCxnSpPr>
        <p:spPr>
          <a:xfrm>
            <a:off x="2229091" y="3914776"/>
            <a:ext cx="464244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340828" y="3489532"/>
            <a:ext cx="264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priority[D]=14+5+0=19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2" name="자유형 31"/>
          <p:cNvSpPr/>
          <p:nvPr/>
        </p:nvSpPr>
        <p:spPr>
          <a:xfrm>
            <a:off x="5541025" y="1884432"/>
            <a:ext cx="1766209" cy="1058161"/>
          </a:xfrm>
          <a:custGeom>
            <a:avLst/>
            <a:gdLst>
              <a:gd name="connsiteX0" fmla="*/ 57881 w 1766209"/>
              <a:gd name="connsiteY0" fmla="*/ 715261 h 1058161"/>
              <a:gd name="connsiteX1" fmla="*/ 10256 w 1766209"/>
              <a:gd name="connsiteY1" fmla="*/ 667636 h 1058161"/>
              <a:gd name="connsiteX2" fmla="*/ 731 w 1766209"/>
              <a:gd name="connsiteY2" fmla="*/ 639061 h 1058161"/>
              <a:gd name="connsiteX3" fmla="*/ 10256 w 1766209"/>
              <a:gd name="connsiteY3" fmla="*/ 439036 h 1058161"/>
              <a:gd name="connsiteX4" fmla="*/ 48356 w 1766209"/>
              <a:gd name="connsiteY4" fmla="*/ 419986 h 1058161"/>
              <a:gd name="connsiteX5" fmla="*/ 76931 w 1766209"/>
              <a:gd name="connsiteY5" fmla="*/ 391411 h 1058161"/>
              <a:gd name="connsiteX6" fmla="*/ 105506 w 1766209"/>
              <a:gd name="connsiteY6" fmla="*/ 381886 h 1058161"/>
              <a:gd name="connsiteX7" fmla="*/ 162656 w 1766209"/>
              <a:gd name="connsiteY7" fmla="*/ 353311 h 1058161"/>
              <a:gd name="connsiteX8" fmla="*/ 381731 w 1766209"/>
              <a:gd name="connsiteY8" fmla="*/ 362836 h 1058161"/>
              <a:gd name="connsiteX9" fmla="*/ 429356 w 1766209"/>
              <a:gd name="connsiteY9" fmla="*/ 372361 h 1058161"/>
              <a:gd name="connsiteX10" fmla="*/ 534131 w 1766209"/>
              <a:gd name="connsiteY10" fmla="*/ 362836 h 1058161"/>
              <a:gd name="connsiteX11" fmla="*/ 600806 w 1766209"/>
              <a:gd name="connsiteY11" fmla="*/ 296161 h 1058161"/>
              <a:gd name="connsiteX12" fmla="*/ 648431 w 1766209"/>
              <a:gd name="connsiteY12" fmla="*/ 219961 h 1058161"/>
              <a:gd name="connsiteX13" fmla="*/ 667481 w 1766209"/>
              <a:gd name="connsiteY13" fmla="*/ 153286 h 1058161"/>
              <a:gd name="connsiteX14" fmla="*/ 686531 w 1766209"/>
              <a:gd name="connsiteY14" fmla="*/ 124711 h 1058161"/>
              <a:gd name="connsiteX15" fmla="*/ 705581 w 1766209"/>
              <a:gd name="connsiteY15" fmla="*/ 58036 h 1058161"/>
              <a:gd name="connsiteX16" fmla="*/ 743681 w 1766209"/>
              <a:gd name="connsiteY16" fmla="*/ 29461 h 1058161"/>
              <a:gd name="connsiteX17" fmla="*/ 800831 w 1766209"/>
              <a:gd name="connsiteY17" fmla="*/ 886 h 1058161"/>
              <a:gd name="connsiteX18" fmla="*/ 867506 w 1766209"/>
              <a:gd name="connsiteY18" fmla="*/ 10411 h 1058161"/>
              <a:gd name="connsiteX19" fmla="*/ 877031 w 1766209"/>
              <a:gd name="connsiteY19" fmla="*/ 105661 h 1058161"/>
              <a:gd name="connsiteX20" fmla="*/ 896081 w 1766209"/>
              <a:gd name="connsiteY20" fmla="*/ 153286 h 1058161"/>
              <a:gd name="connsiteX21" fmla="*/ 934181 w 1766209"/>
              <a:gd name="connsiteY21" fmla="*/ 258061 h 1058161"/>
              <a:gd name="connsiteX22" fmla="*/ 972281 w 1766209"/>
              <a:gd name="connsiteY22" fmla="*/ 286636 h 1058161"/>
              <a:gd name="connsiteX23" fmla="*/ 1134206 w 1766209"/>
              <a:gd name="connsiteY23" fmla="*/ 258061 h 1058161"/>
              <a:gd name="connsiteX24" fmla="*/ 1191356 w 1766209"/>
              <a:gd name="connsiteY24" fmla="*/ 229486 h 1058161"/>
              <a:gd name="connsiteX25" fmla="*/ 1238981 w 1766209"/>
              <a:gd name="connsiteY25" fmla="*/ 210436 h 1058161"/>
              <a:gd name="connsiteX26" fmla="*/ 1286606 w 1766209"/>
              <a:gd name="connsiteY26" fmla="*/ 172336 h 1058161"/>
              <a:gd name="connsiteX27" fmla="*/ 1343756 w 1766209"/>
              <a:gd name="connsiteY27" fmla="*/ 134236 h 1058161"/>
              <a:gd name="connsiteX28" fmla="*/ 1400906 w 1766209"/>
              <a:gd name="connsiteY28" fmla="*/ 96136 h 1058161"/>
              <a:gd name="connsiteX29" fmla="*/ 1429481 w 1766209"/>
              <a:gd name="connsiteY29" fmla="*/ 77086 h 1058161"/>
              <a:gd name="connsiteX30" fmla="*/ 1486631 w 1766209"/>
              <a:gd name="connsiteY30" fmla="*/ 29461 h 1058161"/>
              <a:gd name="connsiteX31" fmla="*/ 1543781 w 1766209"/>
              <a:gd name="connsiteY31" fmla="*/ 10411 h 1058161"/>
              <a:gd name="connsiteX32" fmla="*/ 1619981 w 1766209"/>
              <a:gd name="connsiteY32" fmla="*/ 19936 h 1058161"/>
              <a:gd name="connsiteX33" fmla="*/ 1658081 w 1766209"/>
              <a:gd name="connsiteY33" fmla="*/ 58036 h 1058161"/>
              <a:gd name="connsiteX34" fmla="*/ 1696181 w 1766209"/>
              <a:gd name="connsiteY34" fmla="*/ 115186 h 1058161"/>
              <a:gd name="connsiteX35" fmla="*/ 1715231 w 1766209"/>
              <a:gd name="connsiteY35" fmla="*/ 162811 h 1058161"/>
              <a:gd name="connsiteX36" fmla="*/ 1724756 w 1766209"/>
              <a:gd name="connsiteY36" fmla="*/ 191386 h 1058161"/>
              <a:gd name="connsiteX37" fmla="*/ 1753331 w 1766209"/>
              <a:gd name="connsiteY37" fmla="*/ 229486 h 1058161"/>
              <a:gd name="connsiteX38" fmla="*/ 1743806 w 1766209"/>
              <a:gd name="connsiteY38" fmla="*/ 419986 h 1058161"/>
              <a:gd name="connsiteX39" fmla="*/ 1686656 w 1766209"/>
              <a:gd name="connsiteY39" fmla="*/ 448561 h 1058161"/>
              <a:gd name="connsiteX40" fmla="*/ 1591406 w 1766209"/>
              <a:gd name="connsiteY40" fmla="*/ 534286 h 1058161"/>
              <a:gd name="connsiteX41" fmla="*/ 1572356 w 1766209"/>
              <a:gd name="connsiteY41" fmla="*/ 572386 h 1058161"/>
              <a:gd name="connsiteX42" fmla="*/ 1581881 w 1766209"/>
              <a:gd name="connsiteY42" fmla="*/ 686686 h 1058161"/>
              <a:gd name="connsiteX43" fmla="*/ 1648556 w 1766209"/>
              <a:gd name="connsiteY43" fmla="*/ 753361 h 1058161"/>
              <a:gd name="connsiteX44" fmla="*/ 1667606 w 1766209"/>
              <a:gd name="connsiteY44" fmla="*/ 800986 h 1058161"/>
              <a:gd name="connsiteX45" fmla="*/ 1658081 w 1766209"/>
              <a:gd name="connsiteY45" fmla="*/ 896236 h 1058161"/>
              <a:gd name="connsiteX46" fmla="*/ 1600931 w 1766209"/>
              <a:gd name="connsiteY46" fmla="*/ 953386 h 1058161"/>
              <a:gd name="connsiteX47" fmla="*/ 1562831 w 1766209"/>
              <a:gd name="connsiteY47" fmla="*/ 991486 h 1058161"/>
              <a:gd name="connsiteX48" fmla="*/ 1524731 w 1766209"/>
              <a:gd name="connsiteY48" fmla="*/ 1001011 h 1058161"/>
              <a:gd name="connsiteX49" fmla="*/ 1458056 w 1766209"/>
              <a:gd name="connsiteY49" fmla="*/ 1029586 h 1058161"/>
              <a:gd name="connsiteX50" fmla="*/ 1181831 w 1766209"/>
              <a:gd name="connsiteY50" fmla="*/ 1039111 h 1058161"/>
              <a:gd name="connsiteX51" fmla="*/ 1105631 w 1766209"/>
              <a:gd name="connsiteY51" fmla="*/ 1058161 h 105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766209" h="1058161">
                <a:moveTo>
                  <a:pt x="57881" y="715261"/>
                </a:moveTo>
                <a:cubicBezTo>
                  <a:pt x="42006" y="699386"/>
                  <a:pt x="23726" y="685597"/>
                  <a:pt x="10256" y="667636"/>
                </a:cubicBezTo>
                <a:cubicBezTo>
                  <a:pt x="4232" y="659604"/>
                  <a:pt x="731" y="649101"/>
                  <a:pt x="731" y="639061"/>
                </a:cubicBezTo>
                <a:cubicBezTo>
                  <a:pt x="731" y="572310"/>
                  <a:pt x="-3924" y="504263"/>
                  <a:pt x="10256" y="439036"/>
                </a:cubicBezTo>
                <a:cubicBezTo>
                  <a:pt x="13272" y="425161"/>
                  <a:pt x="36802" y="428239"/>
                  <a:pt x="48356" y="419986"/>
                </a:cubicBezTo>
                <a:cubicBezTo>
                  <a:pt x="59317" y="412156"/>
                  <a:pt x="65723" y="398883"/>
                  <a:pt x="76931" y="391411"/>
                </a:cubicBezTo>
                <a:cubicBezTo>
                  <a:pt x="85285" y="385842"/>
                  <a:pt x="96526" y="386376"/>
                  <a:pt x="105506" y="381886"/>
                </a:cubicBezTo>
                <a:cubicBezTo>
                  <a:pt x="179364" y="344957"/>
                  <a:pt x="90832" y="377252"/>
                  <a:pt x="162656" y="353311"/>
                </a:cubicBezTo>
                <a:cubicBezTo>
                  <a:pt x="235681" y="356486"/>
                  <a:pt x="308823" y="357628"/>
                  <a:pt x="381731" y="362836"/>
                </a:cubicBezTo>
                <a:cubicBezTo>
                  <a:pt x="397879" y="363989"/>
                  <a:pt x="413167" y="372361"/>
                  <a:pt x="429356" y="372361"/>
                </a:cubicBezTo>
                <a:cubicBezTo>
                  <a:pt x="464425" y="372361"/>
                  <a:pt x="499206" y="366011"/>
                  <a:pt x="534131" y="362836"/>
                </a:cubicBezTo>
                <a:cubicBezTo>
                  <a:pt x="556356" y="340611"/>
                  <a:pt x="590867" y="325979"/>
                  <a:pt x="600806" y="296161"/>
                </a:cubicBezTo>
                <a:cubicBezTo>
                  <a:pt x="623476" y="228151"/>
                  <a:pt x="603148" y="250150"/>
                  <a:pt x="648431" y="219961"/>
                </a:cubicBezTo>
                <a:cubicBezTo>
                  <a:pt x="651483" y="207754"/>
                  <a:pt x="660649" y="166951"/>
                  <a:pt x="667481" y="153286"/>
                </a:cubicBezTo>
                <a:cubicBezTo>
                  <a:pt x="672601" y="143047"/>
                  <a:pt x="680181" y="134236"/>
                  <a:pt x="686531" y="124711"/>
                </a:cubicBezTo>
                <a:cubicBezTo>
                  <a:pt x="687038" y="122685"/>
                  <a:pt x="700701" y="63892"/>
                  <a:pt x="705581" y="58036"/>
                </a:cubicBezTo>
                <a:cubicBezTo>
                  <a:pt x="715744" y="45840"/>
                  <a:pt x="730763" y="38688"/>
                  <a:pt x="743681" y="29461"/>
                </a:cubicBezTo>
                <a:cubicBezTo>
                  <a:pt x="775994" y="6380"/>
                  <a:pt x="765444" y="12682"/>
                  <a:pt x="800831" y="886"/>
                </a:cubicBezTo>
                <a:cubicBezTo>
                  <a:pt x="823056" y="4061"/>
                  <a:pt x="854301" y="-7746"/>
                  <a:pt x="867506" y="10411"/>
                </a:cubicBezTo>
                <a:cubicBezTo>
                  <a:pt x="886274" y="36216"/>
                  <a:pt x="870773" y="74372"/>
                  <a:pt x="877031" y="105661"/>
                </a:cubicBezTo>
                <a:cubicBezTo>
                  <a:pt x="880384" y="122427"/>
                  <a:pt x="891053" y="136944"/>
                  <a:pt x="896081" y="153286"/>
                </a:cubicBezTo>
                <a:cubicBezTo>
                  <a:pt x="908120" y="192412"/>
                  <a:pt x="904888" y="228768"/>
                  <a:pt x="934181" y="258061"/>
                </a:cubicBezTo>
                <a:cubicBezTo>
                  <a:pt x="945406" y="269286"/>
                  <a:pt x="959581" y="277111"/>
                  <a:pt x="972281" y="286636"/>
                </a:cubicBezTo>
                <a:cubicBezTo>
                  <a:pt x="998305" y="282918"/>
                  <a:pt x="1089255" y="278039"/>
                  <a:pt x="1134206" y="258061"/>
                </a:cubicBezTo>
                <a:cubicBezTo>
                  <a:pt x="1153669" y="249411"/>
                  <a:pt x="1171967" y="238299"/>
                  <a:pt x="1191356" y="229486"/>
                </a:cubicBezTo>
                <a:cubicBezTo>
                  <a:pt x="1206921" y="222411"/>
                  <a:pt x="1224320" y="219233"/>
                  <a:pt x="1238981" y="210436"/>
                </a:cubicBezTo>
                <a:cubicBezTo>
                  <a:pt x="1256414" y="199976"/>
                  <a:pt x="1270164" y="184293"/>
                  <a:pt x="1286606" y="172336"/>
                </a:cubicBezTo>
                <a:cubicBezTo>
                  <a:pt x="1305122" y="158870"/>
                  <a:pt x="1324706" y="146936"/>
                  <a:pt x="1343756" y="134236"/>
                </a:cubicBezTo>
                <a:lnTo>
                  <a:pt x="1400906" y="96136"/>
                </a:lnTo>
                <a:cubicBezTo>
                  <a:pt x="1410431" y="89786"/>
                  <a:pt x="1421386" y="85181"/>
                  <a:pt x="1429481" y="77086"/>
                </a:cubicBezTo>
                <a:cubicBezTo>
                  <a:pt x="1447426" y="59141"/>
                  <a:pt x="1462761" y="40070"/>
                  <a:pt x="1486631" y="29461"/>
                </a:cubicBezTo>
                <a:cubicBezTo>
                  <a:pt x="1504981" y="21306"/>
                  <a:pt x="1524731" y="16761"/>
                  <a:pt x="1543781" y="10411"/>
                </a:cubicBezTo>
                <a:cubicBezTo>
                  <a:pt x="1569181" y="13586"/>
                  <a:pt x="1596352" y="10091"/>
                  <a:pt x="1619981" y="19936"/>
                </a:cubicBezTo>
                <a:cubicBezTo>
                  <a:pt x="1636560" y="26844"/>
                  <a:pt x="1646861" y="44011"/>
                  <a:pt x="1658081" y="58036"/>
                </a:cubicBezTo>
                <a:cubicBezTo>
                  <a:pt x="1672384" y="75914"/>
                  <a:pt x="1685218" y="95086"/>
                  <a:pt x="1696181" y="115186"/>
                </a:cubicBezTo>
                <a:cubicBezTo>
                  <a:pt x="1704368" y="130196"/>
                  <a:pt x="1709228" y="146802"/>
                  <a:pt x="1715231" y="162811"/>
                </a:cubicBezTo>
                <a:cubicBezTo>
                  <a:pt x="1718756" y="172212"/>
                  <a:pt x="1719775" y="182669"/>
                  <a:pt x="1724756" y="191386"/>
                </a:cubicBezTo>
                <a:cubicBezTo>
                  <a:pt x="1732632" y="205169"/>
                  <a:pt x="1743806" y="216786"/>
                  <a:pt x="1753331" y="229486"/>
                </a:cubicBezTo>
                <a:cubicBezTo>
                  <a:pt x="1768794" y="306800"/>
                  <a:pt x="1775338" y="312776"/>
                  <a:pt x="1743806" y="419986"/>
                </a:cubicBezTo>
                <a:cubicBezTo>
                  <a:pt x="1739792" y="433634"/>
                  <a:pt x="1697223" y="445039"/>
                  <a:pt x="1686656" y="448561"/>
                </a:cubicBezTo>
                <a:cubicBezTo>
                  <a:pt x="1626718" y="493514"/>
                  <a:pt x="1618902" y="486167"/>
                  <a:pt x="1591406" y="534286"/>
                </a:cubicBezTo>
                <a:cubicBezTo>
                  <a:pt x="1584361" y="546614"/>
                  <a:pt x="1578706" y="559686"/>
                  <a:pt x="1572356" y="572386"/>
                </a:cubicBezTo>
                <a:cubicBezTo>
                  <a:pt x="1575531" y="610486"/>
                  <a:pt x="1567045" y="651450"/>
                  <a:pt x="1581881" y="686686"/>
                </a:cubicBezTo>
                <a:cubicBezTo>
                  <a:pt x="1594078" y="715654"/>
                  <a:pt x="1648556" y="753361"/>
                  <a:pt x="1648556" y="753361"/>
                </a:cubicBezTo>
                <a:cubicBezTo>
                  <a:pt x="1654906" y="769236"/>
                  <a:pt x="1666469" y="783926"/>
                  <a:pt x="1667606" y="800986"/>
                </a:cubicBezTo>
                <a:cubicBezTo>
                  <a:pt x="1669729" y="832824"/>
                  <a:pt x="1670870" y="867003"/>
                  <a:pt x="1658081" y="896236"/>
                </a:cubicBezTo>
                <a:cubicBezTo>
                  <a:pt x="1647283" y="920918"/>
                  <a:pt x="1619981" y="934336"/>
                  <a:pt x="1600931" y="953386"/>
                </a:cubicBezTo>
                <a:cubicBezTo>
                  <a:pt x="1588231" y="966086"/>
                  <a:pt x="1580255" y="987130"/>
                  <a:pt x="1562831" y="991486"/>
                </a:cubicBezTo>
                <a:cubicBezTo>
                  <a:pt x="1550131" y="994661"/>
                  <a:pt x="1536988" y="996414"/>
                  <a:pt x="1524731" y="1001011"/>
                </a:cubicBezTo>
                <a:cubicBezTo>
                  <a:pt x="1510352" y="1006403"/>
                  <a:pt x="1476978" y="1028403"/>
                  <a:pt x="1458056" y="1029586"/>
                </a:cubicBezTo>
                <a:cubicBezTo>
                  <a:pt x="1366106" y="1035333"/>
                  <a:pt x="1273906" y="1035936"/>
                  <a:pt x="1181831" y="1039111"/>
                </a:cubicBezTo>
                <a:lnTo>
                  <a:pt x="1105631" y="1058161"/>
                </a:lnTo>
              </a:path>
            </a:pathLst>
          </a:custGeom>
          <a:noFill/>
          <a:ln w="12700">
            <a:solidFill>
              <a:srgbClr val="0070C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xmlns="" id="{96F56300-0FF0-4201-AD7A-698040DF0829}"/>
                  </a:ext>
                </a:extLst>
              </p:cNvPr>
              <p:cNvSpPr txBox="1"/>
              <p:nvPr/>
            </p:nvSpPr>
            <p:spPr>
              <a:xfrm>
                <a:off x="1091221" y="5917309"/>
                <a:ext cx="701467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priority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F56300-0FF0-4201-AD7A-698040DF0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221" y="5917309"/>
                <a:ext cx="7014677" cy="7562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333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27" grpId="0"/>
      <p:bldP spid="3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Admissible Heuristic</a:t>
            </a:r>
            <a:endParaRPr lang="ko-KR" altLang="en-US" dirty="0"/>
          </a:p>
        </p:txBody>
      </p:sp>
      <p:sp>
        <p:nvSpPr>
          <p:cNvPr id="19" name="내용 개체 틀 18"/>
          <p:cNvSpPr>
            <a:spLocks noGrp="1"/>
          </p:cNvSpPr>
          <p:nvPr>
            <p:ph idx="1"/>
          </p:nvPr>
        </p:nvSpPr>
        <p:spPr>
          <a:xfrm>
            <a:off x="179046" y="1258433"/>
            <a:ext cx="8801100" cy="5446714"/>
          </a:xfrm>
        </p:spPr>
        <p:txBody>
          <a:bodyPr/>
          <a:lstStyle/>
          <a:p>
            <a:r>
              <a:rPr lang="en-US" altLang="ko-KR" dirty="0"/>
              <a:t>Heuristic=</a:t>
            </a:r>
            <a:r>
              <a:rPr lang="en-US" altLang="ko-KR" b="1" dirty="0" err="1"/>
              <a:t>FutureCost</a:t>
            </a:r>
            <a:r>
              <a:rPr lang="en-US" altLang="ko-KR" dirty="0"/>
              <a:t> </a:t>
            </a:r>
            <a:r>
              <a:rPr lang="ko-KR" altLang="en-US" dirty="0"/>
              <a:t>적용 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71</a:t>
            </a:fld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2693335" y="3552826"/>
            <a:ext cx="723900" cy="723900"/>
          </a:xfrm>
          <a:prstGeom prst="ellips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5080028" y="2552701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4622828" y="4629151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6009396" y="2828926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stCxn id="5" idx="7"/>
            <a:endCxn id="6" idx="2"/>
          </p:cNvCxnSpPr>
          <p:nvPr/>
        </p:nvCxnSpPr>
        <p:spPr>
          <a:xfrm flipV="1">
            <a:off x="3311222" y="2914651"/>
            <a:ext cx="1768806" cy="74418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5" idx="6"/>
            <a:endCxn id="7" idx="1"/>
          </p:cNvCxnSpPr>
          <p:nvPr/>
        </p:nvCxnSpPr>
        <p:spPr>
          <a:xfrm>
            <a:off x="3417235" y="3914776"/>
            <a:ext cx="1311606" cy="82038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7" idx="7"/>
            <a:endCxn id="8" idx="3"/>
          </p:cNvCxnSpPr>
          <p:nvPr/>
        </p:nvCxnSpPr>
        <p:spPr>
          <a:xfrm flipV="1">
            <a:off x="5240715" y="3446813"/>
            <a:ext cx="874694" cy="12883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자유형 22"/>
          <p:cNvSpPr/>
          <p:nvPr/>
        </p:nvSpPr>
        <p:spPr>
          <a:xfrm>
            <a:off x="5435803" y="1818389"/>
            <a:ext cx="1766209" cy="1058161"/>
          </a:xfrm>
          <a:custGeom>
            <a:avLst/>
            <a:gdLst>
              <a:gd name="connsiteX0" fmla="*/ 57881 w 1766209"/>
              <a:gd name="connsiteY0" fmla="*/ 715261 h 1058161"/>
              <a:gd name="connsiteX1" fmla="*/ 10256 w 1766209"/>
              <a:gd name="connsiteY1" fmla="*/ 667636 h 1058161"/>
              <a:gd name="connsiteX2" fmla="*/ 731 w 1766209"/>
              <a:gd name="connsiteY2" fmla="*/ 639061 h 1058161"/>
              <a:gd name="connsiteX3" fmla="*/ 10256 w 1766209"/>
              <a:gd name="connsiteY3" fmla="*/ 439036 h 1058161"/>
              <a:gd name="connsiteX4" fmla="*/ 48356 w 1766209"/>
              <a:gd name="connsiteY4" fmla="*/ 419986 h 1058161"/>
              <a:gd name="connsiteX5" fmla="*/ 76931 w 1766209"/>
              <a:gd name="connsiteY5" fmla="*/ 391411 h 1058161"/>
              <a:gd name="connsiteX6" fmla="*/ 105506 w 1766209"/>
              <a:gd name="connsiteY6" fmla="*/ 381886 h 1058161"/>
              <a:gd name="connsiteX7" fmla="*/ 162656 w 1766209"/>
              <a:gd name="connsiteY7" fmla="*/ 353311 h 1058161"/>
              <a:gd name="connsiteX8" fmla="*/ 381731 w 1766209"/>
              <a:gd name="connsiteY8" fmla="*/ 362836 h 1058161"/>
              <a:gd name="connsiteX9" fmla="*/ 429356 w 1766209"/>
              <a:gd name="connsiteY9" fmla="*/ 372361 h 1058161"/>
              <a:gd name="connsiteX10" fmla="*/ 534131 w 1766209"/>
              <a:gd name="connsiteY10" fmla="*/ 362836 h 1058161"/>
              <a:gd name="connsiteX11" fmla="*/ 600806 w 1766209"/>
              <a:gd name="connsiteY11" fmla="*/ 296161 h 1058161"/>
              <a:gd name="connsiteX12" fmla="*/ 648431 w 1766209"/>
              <a:gd name="connsiteY12" fmla="*/ 219961 h 1058161"/>
              <a:gd name="connsiteX13" fmla="*/ 667481 w 1766209"/>
              <a:gd name="connsiteY13" fmla="*/ 153286 h 1058161"/>
              <a:gd name="connsiteX14" fmla="*/ 686531 w 1766209"/>
              <a:gd name="connsiteY14" fmla="*/ 124711 h 1058161"/>
              <a:gd name="connsiteX15" fmla="*/ 705581 w 1766209"/>
              <a:gd name="connsiteY15" fmla="*/ 58036 h 1058161"/>
              <a:gd name="connsiteX16" fmla="*/ 743681 w 1766209"/>
              <a:gd name="connsiteY16" fmla="*/ 29461 h 1058161"/>
              <a:gd name="connsiteX17" fmla="*/ 800831 w 1766209"/>
              <a:gd name="connsiteY17" fmla="*/ 886 h 1058161"/>
              <a:gd name="connsiteX18" fmla="*/ 867506 w 1766209"/>
              <a:gd name="connsiteY18" fmla="*/ 10411 h 1058161"/>
              <a:gd name="connsiteX19" fmla="*/ 877031 w 1766209"/>
              <a:gd name="connsiteY19" fmla="*/ 105661 h 1058161"/>
              <a:gd name="connsiteX20" fmla="*/ 896081 w 1766209"/>
              <a:gd name="connsiteY20" fmla="*/ 153286 h 1058161"/>
              <a:gd name="connsiteX21" fmla="*/ 934181 w 1766209"/>
              <a:gd name="connsiteY21" fmla="*/ 258061 h 1058161"/>
              <a:gd name="connsiteX22" fmla="*/ 972281 w 1766209"/>
              <a:gd name="connsiteY22" fmla="*/ 286636 h 1058161"/>
              <a:gd name="connsiteX23" fmla="*/ 1134206 w 1766209"/>
              <a:gd name="connsiteY23" fmla="*/ 258061 h 1058161"/>
              <a:gd name="connsiteX24" fmla="*/ 1191356 w 1766209"/>
              <a:gd name="connsiteY24" fmla="*/ 229486 h 1058161"/>
              <a:gd name="connsiteX25" fmla="*/ 1238981 w 1766209"/>
              <a:gd name="connsiteY25" fmla="*/ 210436 h 1058161"/>
              <a:gd name="connsiteX26" fmla="*/ 1286606 w 1766209"/>
              <a:gd name="connsiteY26" fmla="*/ 172336 h 1058161"/>
              <a:gd name="connsiteX27" fmla="*/ 1343756 w 1766209"/>
              <a:gd name="connsiteY27" fmla="*/ 134236 h 1058161"/>
              <a:gd name="connsiteX28" fmla="*/ 1400906 w 1766209"/>
              <a:gd name="connsiteY28" fmla="*/ 96136 h 1058161"/>
              <a:gd name="connsiteX29" fmla="*/ 1429481 w 1766209"/>
              <a:gd name="connsiteY29" fmla="*/ 77086 h 1058161"/>
              <a:gd name="connsiteX30" fmla="*/ 1486631 w 1766209"/>
              <a:gd name="connsiteY30" fmla="*/ 29461 h 1058161"/>
              <a:gd name="connsiteX31" fmla="*/ 1543781 w 1766209"/>
              <a:gd name="connsiteY31" fmla="*/ 10411 h 1058161"/>
              <a:gd name="connsiteX32" fmla="*/ 1619981 w 1766209"/>
              <a:gd name="connsiteY32" fmla="*/ 19936 h 1058161"/>
              <a:gd name="connsiteX33" fmla="*/ 1658081 w 1766209"/>
              <a:gd name="connsiteY33" fmla="*/ 58036 h 1058161"/>
              <a:gd name="connsiteX34" fmla="*/ 1696181 w 1766209"/>
              <a:gd name="connsiteY34" fmla="*/ 115186 h 1058161"/>
              <a:gd name="connsiteX35" fmla="*/ 1715231 w 1766209"/>
              <a:gd name="connsiteY35" fmla="*/ 162811 h 1058161"/>
              <a:gd name="connsiteX36" fmla="*/ 1724756 w 1766209"/>
              <a:gd name="connsiteY36" fmla="*/ 191386 h 1058161"/>
              <a:gd name="connsiteX37" fmla="*/ 1753331 w 1766209"/>
              <a:gd name="connsiteY37" fmla="*/ 229486 h 1058161"/>
              <a:gd name="connsiteX38" fmla="*/ 1743806 w 1766209"/>
              <a:gd name="connsiteY38" fmla="*/ 419986 h 1058161"/>
              <a:gd name="connsiteX39" fmla="*/ 1686656 w 1766209"/>
              <a:gd name="connsiteY39" fmla="*/ 448561 h 1058161"/>
              <a:gd name="connsiteX40" fmla="*/ 1591406 w 1766209"/>
              <a:gd name="connsiteY40" fmla="*/ 534286 h 1058161"/>
              <a:gd name="connsiteX41" fmla="*/ 1572356 w 1766209"/>
              <a:gd name="connsiteY41" fmla="*/ 572386 h 1058161"/>
              <a:gd name="connsiteX42" fmla="*/ 1581881 w 1766209"/>
              <a:gd name="connsiteY42" fmla="*/ 686686 h 1058161"/>
              <a:gd name="connsiteX43" fmla="*/ 1648556 w 1766209"/>
              <a:gd name="connsiteY43" fmla="*/ 753361 h 1058161"/>
              <a:gd name="connsiteX44" fmla="*/ 1667606 w 1766209"/>
              <a:gd name="connsiteY44" fmla="*/ 800986 h 1058161"/>
              <a:gd name="connsiteX45" fmla="*/ 1658081 w 1766209"/>
              <a:gd name="connsiteY45" fmla="*/ 896236 h 1058161"/>
              <a:gd name="connsiteX46" fmla="*/ 1600931 w 1766209"/>
              <a:gd name="connsiteY46" fmla="*/ 953386 h 1058161"/>
              <a:gd name="connsiteX47" fmla="*/ 1562831 w 1766209"/>
              <a:gd name="connsiteY47" fmla="*/ 991486 h 1058161"/>
              <a:gd name="connsiteX48" fmla="*/ 1524731 w 1766209"/>
              <a:gd name="connsiteY48" fmla="*/ 1001011 h 1058161"/>
              <a:gd name="connsiteX49" fmla="*/ 1458056 w 1766209"/>
              <a:gd name="connsiteY49" fmla="*/ 1029586 h 1058161"/>
              <a:gd name="connsiteX50" fmla="*/ 1181831 w 1766209"/>
              <a:gd name="connsiteY50" fmla="*/ 1039111 h 1058161"/>
              <a:gd name="connsiteX51" fmla="*/ 1105631 w 1766209"/>
              <a:gd name="connsiteY51" fmla="*/ 1058161 h 105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766209" h="1058161">
                <a:moveTo>
                  <a:pt x="57881" y="715261"/>
                </a:moveTo>
                <a:cubicBezTo>
                  <a:pt x="42006" y="699386"/>
                  <a:pt x="23726" y="685597"/>
                  <a:pt x="10256" y="667636"/>
                </a:cubicBezTo>
                <a:cubicBezTo>
                  <a:pt x="4232" y="659604"/>
                  <a:pt x="731" y="649101"/>
                  <a:pt x="731" y="639061"/>
                </a:cubicBezTo>
                <a:cubicBezTo>
                  <a:pt x="731" y="572310"/>
                  <a:pt x="-3924" y="504263"/>
                  <a:pt x="10256" y="439036"/>
                </a:cubicBezTo>
                <a:cubicBezTo>
                  <a:pt x="13272" y="425161"/>
                  <a:pt x="36802" y="428239"/>
                  <a:pt x="48356" y="419986"/>
                </a:cubicBezTo>
                <a:cubicBezTo>
                  <a:pt x="59317" y="412156"/>
                  <a:pt x="65723" y="398883"/>
                  <a:pt x="76931" y="391411"/>
                </a:cubicBezTo>
                <a:cubicBezTo>
                  <a:pt x="85285" y="385842"/>
                  <a:pt x="96526" y="386376"/>
                  <a:pt x="105506" y="381886"/>
                </a:cubicBezTo>
                <a:cubicBezTo>
                  <a:pt x="179364" y="344957"/>
                  <a:pt x="90832" y="377252"/>
                  <a:pt x="162656" y="353311"/>
                </a:cubicBezTo>
                <a:cubicBezTo>
                  <a:pt x="235681" y="356486"/>
                  <a:pt x="308823" y="357628"/>
                  <a:pt x="381731" y="362836"/>
                </a:cubicBezTo>
                <a:cubicBezTo>
                  <a:pt x="397879" y="363989"/>
                  <a:pt x="413167" y="372361"/>
                  <a:pt x="429356" y="372361"/>
                </a:cubicBezTo>
                <a:cubicBezTo>
                  <a:pt x="464425" y="372361"/>
                  <a:pt x="499206" y="366011"/>
                  <a:pt x="534131" y="362836"/>
                </a:cubicBezTo>
                <a:cubicBezTo>
                  <a:pt x="556356" y="340611"/>
                  <a:pt x="590867" y="325979"/>
                  <a:pt x="600806" y="296161"/>
                </a:cubicBezTo>
                <a:cubicBezTo>
                  <a:pt x="623476" y="228151"/>
                  <a:pt x="603148" y="250150"/>
                  <a:pt x="648431" y="219961"/>
                </a:cubicBezTo>
                <a:cubicBezTo>
                  <a:pt x="651483" y="207754"/>
                  <a:pt x="660649" y="166951"/>
                  <a:pt x="667481" y="153286"/>
                </a:cubicBezTo>
                <a:cubicBezTo>
                  <a:pt x="672601" y="143047"/>
                  <a:pt x="680181" y="134236"/>
                  <a:pt x="686531" y="124711"/>
                </a:cubicBezTo>
                <a:cubicBezTo>
                  <a:pt x="687038" y="122685"/>
                  <a:pt x="700701" y="63892"/>
                  <a:pt x="705581" y="58036"/>
                </a:cubicBezTo>
                <a:cubicBezTo>
                  <a:pt x="715744" y="45840"/>
                  <a:pt x="730763" y="38688"/>
                  <a:pt x="743681" y="29461"/>
                </a:cubicBezTo>
                <a:cubicBezTo>
                  <a:pt x="775994" y="6380"/>
                  <a:pt x="765444" y="12682"/>
                  <a:pt x="800831" y="886"/>
                </a:cubicBezTo>
                <a:cubicBezTo>
                  <a:pt x="823056" y="4061"/>
                  <a:pt x="854301" y="-7746"/>
                  <a:pt x="867506" y="10411"/>
                </a:cubicBezTo>
                <a:cubicBezTo>
                  <a:pt x="886274" y="36216"/>
                  <a:pt x="870773" y="74372"/>
                  <a:pt x="877031" y="105661"/>
                </a:cubicBezTo>
                <a:cubicBezTo>
                  <a:pt x="880384" y="122427"/>
                  <a:pt x="891053" y="136944"/>
                  <a:pt x="896081" y="153286"/>
                </a:cubicBezTo>
                <a:cubicBezTo>
                  <a:pt x="908120" y="192412"/>
                  <a:pt x="904888" y="228768"/>
                  <a:pt x="934181" y="258061"/>
                </a:cubicBezTo>
                <a:cubicBezTo>
                  <a:pt x="945406" y="269286"/>
                  <a:pt x="959581" y="277111"/>
                  <a:pt x="972281" y="286636"/>
                </a:cubicBezTo>
                <a:cubicBezTo>
                  <a:pt x="998305" y="282918"/>
                  <a:pt x="1089255" y="278039"/>
                  <a:pt x="1134206" y="258061"/>
                </a:cubicBezTo>
                <a:cubicBezTo>
                  <a:pt x="1153669" y="249411"/>
                  <a:pt x="1171967" y="238299"/>
                  <a:pt x="1191356" y="229486"/>
                </a:cubicBezTo>
                <a:cubicBezTo>
                  <a:pt x="1206921" y="222411"/>
                  <a:pt x="1224320" y="219233"/>
                  <a:pt x="1238981" y="210436"/>
                </a:cubicBezTo>
                <a:cubicBezTo>
                  <a:pt x="1256414" y="199976"/>
                  <a:pt x="1270164" y="184293"/>
                  <a:pt x="1286606" y="172336"/>
                </a:cubicBezTo>
                <a:cubicBezTo>
                  <a:pt x="1305122" y="158870"/>
                  <a:pt x="1324706" y="146936"/>
                  <a:pt x="1343756" y="134236"/>
                </a:cubicBezTo>
                <a:lnTo>
                  <a:pt x="1400906" y="96136"/>
                </a:lnTo>
                <a:cubicBezTo>
                  <a:pt x="1410431" y="89786"/>
                  <a:pt x="1421386" y="85181"/>
                  <a:pt x="1429481" y="77086"/>
                </a:cubicBezTo>
                <a:cubicBezTo>
                  <a:pt x="1447426" y="59141"/>
                  <a:pt x="1462761" y="40070"/>
                  <a:pt x="1486631" y="29461"/>
                </a:cubicBezTo>
                <a:cubicBezTo>
                  <a:pt x="1504981" y="21306"/>
                  <a:pt x="1524731" y="16761"/>
                  <a:pt x="1543781" y="10411"/>
                </a:cubicBezTo>
                <a:cubicBezTo>
                  <a:pt x="1569181" y="13586"/>
                  <a:pt x="1596352" y="10091"/>
                  <a:pt x="1619981" y="19936"/>
                </a:cubicBezTo>
                <a:cubicBezTo>
                  <a:pt x="1636560" y="26844"/>
                  <a:pt x="1646861" y="44011"/>
                  <a:pt x="1658081" y="58036"/>
                </a:cubicBezTo>
                <a:cubicBezTo>
                  <a:pt x="1672384" y="75914"/>
                  <a:pt x="1685218" y="95086"/>
                  <a:pt x="1696181" y="115186"/>
                </a:cubicBezTo>
                <a:cubicBezTo>
                  <a:pt x="1704368" y="130196"/>
                  <a:pt x="1709228" y="146802"/>
                  <a:pt x="1715231" y="162811"/>
                </a:cubicBezTo>
                <a:cubicBezTo>
                  <a:pt x="1718756" y="172212"/>
                  <a:pt x="1719775" y="182669"/>
                  <a:pt x="1724756" y="191386"/>
                </a:cubicBezTo>
                <a:cubicBezTo>
                  <a:pt x="1732632" y="205169"/>
                  <a:pt x="1743806" y="216786"/>
                  <a:pt x="1753331" y="229486"/>
                </a:cubicBezTo>
                <a:cubicBezTo>
                  <a:pt x="1768794" y="306800"/>
                  <a:pt x="1775338" y="312776"/>
                  <a:pt x="1743806" y="419986"/>
                </a:cubicBezTo>
                <a:cubicBezTo>
                  <a:pt x="1739792" y="433634"/>
                  <a:pt x="1697223" y="445039"/>
                  <a:pt x="1686656" y="448561"/>
                </a:cubicBezTo>
                <a:cubicBezTo>
                  <a:pt x="1626718" y="493514"/>
                  <a:pt x="1618902" y="486167"/>
                  <a:pt x="1591406" y="534286"/>
                </a:cubicBezTo>
                <a:cubicBezTo>
                  <a:pt x="1584361" y="546614"/>
                  <a:pt x="1578706" y="559686"/>
                  <a:pt x="1572356" y="572386"/>
                </a:cubicBezTo>
                <a:cubicBezTo>
                  <a:pt x="1575531" y="610486"/>
                  <a:pt x="1567045" y="651450"/>
                  <a:pt x="1581881" y="686686"/>
                </a:cubicBezTo>
                <a:cubicBezTo>
                  <a:pt x="1594078" y="715654"/>
                  <a:pt x="1648556" y="753361"/>
                  <a:pt x="1648556" y="753361"/>
                </a:cubicBezTo>
                <a:cubicBezTo>
                  <a:pt x="1654906" y="769236"/>
                  <a:pt x="1666469" y="783926"/>
                  <a:pt x="1667606" y="800986"/>
                </a:cubicBezTo>
                <a:cubicBezTo>
                  <a:pt x="1669729" y="832824"/>
                  <a:pt x="1670870" y="867003"/>
                  <a:pt x="1658081" y="896236"/>
                </a:cubicBezTo>
                <a:cubicBezTo>
                  <a:pt x="1647283" y="920918"/>
                  <a:pt x="1619981" y="934336"/>
                  <a:pt x="1600931" y="953386"/>
                </a:cubicBezTo>
                <a:cubicBezTo>
                  <a:pt x="1588231" y="966086"/>
                  <a:pt x="1580255" y="987130"/>
                  <a:pt x="1562831" y="991486"/>
                </a:cubicBezTo>
                <a:cubicBezTo>
                  <a:pt x="1550131" y="994661"/>
                  <a:pt x="1536988" y="996414"/>
                  <a:pt x="1524731" y="1001011"/>
                </a:cubicBezTo>
                <a:cubicBezTo>
                  <a:pt x="1510352" y="1006403"/>
                  <a:pt x="1476978" y="1028403"/>
                  <a:pt x="1458056" y="1029586"/>
                </a:cubicBezTo>
                <a:cubicBezTo>
                  <a:pt x="1366106" y="1035333"/>
                  <a:pt x="1273906" y="1035936"/>
                  <a:pt x="1181831" y="1039111"/>
                </a:cubicBezTo>
                <a:lnTo>
                  <a:pt x="1105631" y="1058161"/>
                </a:lnTo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228732" y="323281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80849" y="3190876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cost_so_far</a:t>
            </a:r>
            <a:r>
              <a:rPr lang="en-US" altLang="ko-KR" dirty="0"/>
              <a:t>[A] = 10</a:t>
            </a:r>
            <a:endParaRPr lang="ko-KR" altLang="en-US" dirty="0"/>
          </a:p>
        </p:txBody>
      </p:sp>
      <p:cxnSp>
        <p:nvCxnSpPr>
          <p:cNvPr id="26" name="직선 화살표 연결선 25"/>
          <p:cNvCxnSpPr>
            <a:stCxn id="39" idx="6"/>
            <a:endCxn id="41" idx="1"/>
          </p:cNvCxnSpPr>
          <p:nvPr/>
        </p:nvCxnSpPr>
        <p:spPr>
          <a:xfrm>
            <a:off x="1528587" y="3914776"/>
            <a:ext cx="361950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794694" y="434678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229721" y="37270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15694" y="144905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9" name="타원 38"/>
          <p:cNvSpPr/>
          <p:nvPr/>
        </p:nvSpPr>
        <p:spPr>
          <a:xfrm>
            <a:off x="804687" y="3552826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890537" y="373011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620996" y="2271699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h(B)=5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681433" y="4176096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h(C)=5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752344" y="304814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h(D)=0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cxnSp>
        <p:nvCxnSpPr>
          <p:cNvPr id="47" name="직선 화살표 연결선 46"/>
          <p:cNvCxnSpPr/>
          <p:nvPr/>
        </p:nvCxnSpPr>
        <p:spPr>
          <a:xfrm flipV="1">
            <a:off x="5318775" y="3499820"/>
            <a:ext cx="874694" cy="1288351"/>
          </a:xfrm>
          <a:prstGeom prst="straightConnector1">
            <a:avLst/>
          </a:prstGeom>
          <a:ln w="1270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693539" y="2209862"/>
            <a:ext cx="261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priority[B]=10+5+5=20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79426" y="5411440"/>
            <a:ext cx="2624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priority[C]=10+4+5=19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0" name="직선 화살표 연결선 29"/>
          <p:cNvCxnSpPr>
            <a:stCxn id="41" idx="3"/>
            <a:endCxn id="5" idx="2"/>
          </p:cNvCxnSpPr>
          <p:nvPr/>
        </p:nvCxnSpPr>
        <p:spPr>
          <a:xfrm>
            <a:off x="2229091" y="3914776"/>
            <a:ext cx="464244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340828" y="3489532"/>
            <a:ext cx="264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priority[D]=14+5+0=19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709562" y="6031480"/>
            <a:ext cx="5891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최적의 경로 </a:t>
            </a:r>
            <a:r>
              <a:rPr lang="en-US" altLang="ko-KR" sz="2400" dirty="0"/>
              <a:t>S</a:t>
            </a:r>
            <a:r>
              <a:rPr lang="en-US" altLang="ko-KR" sz="2400" dirty="0">
                <a:sym typeface="Wingdings" panose="05000000000000000000" pitchFamily="2" charset="2"/>
              </a:rPr>
              <a:t>...ACD</a:t>
            </a:r>
            <a:r>
              <a:rPr lang="ko-KR" altLang="en-US" sz="2400" dirty="0">
                <a:sym typeface="Wingdings" panose="05000000000000000000" pitchFamily="2" charset="2"/>
              </a:rPr>
              <a:t>를 바로</a:t>
            </a:r>
            <a:r>
              <a:rPr lang="en-US" altLang="ko-KR" sz="2400" dirty="0"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ym typeface="Wingdings" panose="05000000000000000000" pitchFamily="2" charset="2"/>
              </a:rPr>
              <a:t>선택</a:t>
            </a:r>
            <a:endParaRPr lang="ko-KR" altLang="en-US" sz="2400" dirty="0"/>
          </a:p>
        </p:txBody>
      </p:sp>
      <p:sp>
        <p:nvSpPr>
          <p:cNvPr id="32" name="자유형 31"/>
          <p:cNvSpPr/>
          <p:nvPr/>
        </p:nvSpPr>
        <p:spPr>
          <a:xfrm>
            <a:off x="5541025" y="1884432"/>
            <a:ext cx="1766209" cy="1058161"/>
          </a:xfrm>
          <a:custGeom>
            <a:avLst/>
            <a:gdLst>
              <a:gd name="connsiteX0" fmla="*/ 57881 w 1766209"/>
              <a:gd name="connsiteY0" fmla="*/ 715261 h 1058161"/>
              <a:gd name="connsiteX1" fmla="*/ 10256 w 1766209"/>
              <a:gd name="connsiteY1" fmla="*/ 667636 h 1058161"/>
              <a:gd name="connsiteX2" fmla="*/ 731 w 1766209"/>
              <a:gd name="connsiteY2" fmla="*/ 639061 h 1058161"/>
              <a:gd name="connsiteX3" fmla="*/ 10256 w 1766209"/>
              <a:gd name="connsiteY3" fmla="*/ 439036 h 1058161"/>
              <a:gd name="connsiteX4" fmla="*/ 48356 w 1766209"/>
              <a:gd name="connsiteY4" fmla="*/ 419986 h 1058161"/>
              <a:gd name="connsiteX5" fmla="*/ 76931 w 1766209"/>
              <a:gd name="connsiteY5" fmla="*/ 391411 h 1058161"/>
              <a:gd name="connsiteX6" fmla="*/ 105506 w 1766209"/>
              <a:gd name="connsiteY6" fmla="*/ 381886 h 1058161"/>
              <a:gd name="connsiteX7" fmla="*/ 162656 w 1766209"/>
              <a:gd name="connsiteY7" fmla="*/ 353311 h 1058161"/>
              <a:gd name="connsiteX8" fmla="*/ 381731 w 1766209"/>
              <a:gd name="connsiteY8" fmla="*/ 362836 h 1058161"/>
              <a:gd name="connsiteX9" fmla="*/ 429356 w 1766209"/>
              <a:gd name="connsiteY9" fmla="*/ 372361 h 1058161"/>
              <a:gd name="connsiteX10" fmla="*/ 534131 w 1766209"/>
              <a:gd name="connsiteY10" fmla="*/ 362836 h 1058161"/>
              <a:gd name="connsiteX11" fmla="*/ 600806 w 1766209"/>
              <a:gd name="connsiteY11" fmla="*/ 296161 h 1058161"/>
              <a:gd name="connsiteX12" fmla="*/ 648431 w 1766209"/>
              <a:gd name="connsiteY12" fmla="*/ 219961 h 1058161"/>
              <a:gd name="connsiteX13" fmla="*/ 667481 w 1766209"/>
              <a:gd name="connsiteY13" fmla="*/ 153286 h 1058161"/>
              <a:gd name="connsiteX14" fmla="*/ 686531 w 1766209"/>
              <a:gd name="connsiteY14" fmla="*/ 124711 h 1058161"/>
              <a:gd name="connsiteX15" fmla="*/ 705581 w 1766209"/>
              <a:gd name="connsiteY15" fmla="*/ 58036 h 1058161"/>
              <a:gd name="connsiteX16" fmla="*/ 743681 w 1766209"/>
              <a:gd name="connsiteY16" fmla="*/ 29461 h 1058161"/>
              <a:gd name="connsiteX17" fmla="*/ 800831 w 1766209"/>
              <a:gd name="connsiteY17" fmla="*/ 886 h 1058161"/>
              <a:gd name="connsiteX18" fmla="*/ 867506 w 1766209"/>
              <a:gd name="connsiteY18" fmla="*/ 10411 h 1058161"/>
              <a:gd name="connsiteX19" fmla="*/ 877031 w 1766209"/>
              <a:gd name="connsiteY19" fmla="*/ 105661 h 1058161"/>
              <a:gd name="connsiteX20" fmla="*/ 896081 w 1766209"/>
              <a:gd name="connsiteY20" fmla="*/ 153286 h 1058161"/>
              <a:gd name="connsiteX21" fmla="*/ 934181 w 1766209"/>
              <a:gd name="connsiteY21" fmla="*/ 258061 h 1058161"/>
              <a:gd name="connsiteX22" fmla="*/ 972281 w 1766209"/>
              <a:gd name="connsiteY22" fmla="*/ 286636 h 1058161"/>
              <a:gd name="connsiteX23" fmla="*/ 1134206 w 1766209"/>
              <a:gd name="connsiteY23" fmla="*/ 258061 h 1058161"/>
              <a:gd name="connsiteX24" fmla="*/ 1191356 w 1766209"/>
              <a:gd name="connsiteY24" fmla="*/ 229486 h 1058161"/>
              <a:gd name="connsiteX25" fmla="*/ 1238981 w 1766209"/>
              <a:gd name="connsiteY25" fmla="*/ 210436 h 1058161"/>
              <a:gd name="connsiteX26" fmla="*/ 1286606 w 1766209"/>
              <a:gd name="connsiteY26" fmla="*/ 172336 h 1058161"/>
              <a:gd name="connsiteX27" fmla="*/ 1343756 w 1766209"/>
              <a:gd name="connsiteY27" fmla="*/ 134236 h 1058161"/>
              <a:gd name="connsiteX28" fmla="*/ 1400906 w 1766209"/>
              <a:gd name="connsiteY28" fmla="*/ 96136 h 1058161"/>
              <a:gd name="connsiteX29" fmla="*/ 1429481 w 1766209"/>
              <a:gd name="connsiteY29" fmla="*/ 77086 h 1058161"/>
              <a:gd name="connsiteX30" fmla="*/ 1486631 w 1766209"/>
              <a:gd name="connsiteY30" fmla="*/ 29461 h 1058161"/>
              <a:gd name="connsiteX31" fmla="*/ 1543781 w 1766209"/>
              <a:gd name="connsiteY31" fmla="*/ 10411 h 1058161"/>
              <a:gd name="connsiteX32" fmla="*/ 1619981 w 1766209"/>
              <a:gd name="connsiteY32" fmla="*/ 19936 h 1058161"/>
              <a:gd name="connsiteX33" fmla="*/ 1658081 w 1766209"/>
              <a:gd name="connsiteY33" fmla="*/ 58036 h 1058161"/>
              <a:gd name="connsiteX34" fmla="*/ 1696181 w 1766209"/>
              <a:gd name="connsiteY34" fmla="*/ 115186 h 1058161"/>
              <a:gd name="connsiteX35" fmla="*/ 1715231 w 1766209"/>
              <a:gd name="connsiteY35" fmla="*/ 162811 h 1058161"/>
              <a:gd name="connsiteX36" fmla="*/ 1724756 w 1766209"/>
              <a:gd name="connsiteY36" fmla="*/ 191386 h 1058161"/>
              <a:gd name="connsiteX37" fmla="*/ 1753331 w 1766209"/>
              <a:gd name="connsiteY37" fmla="*/ 229486 h 1058161"/>
              <a:gd name="connsiteX38" fmla="*/ 1743806 w 1766209"/>
              <a:gd name="connsiteY38" fmla="*/ 419986 h 1058161"/>
              <a:gd name="connsiteX39" fmla="*/ 1686656 w 1766209"/>
              <a:gd name="connsiteY39" fmla="*/ 448561 h 1058161"/>
              <a:gd name="connsiteX40" fmla="*/ 1591406 w 1766209"/>
              <a:gd name="connsiteY40" fmla="*/ 534286 h 1058161"/>
              <a:gd name="connsiteX41" fmla="*/ 1572356 w 1766209"/>
              <a:gd name="connsiteY41" fmla="*/ 572386 h 1058161"/>
              <a:gd name="connsiteX42" fmla="*/ 1581881 w 1766209"/>
              <a:gd name="connsiteY42" fmla="*/ 686686 h 1058161"/>
              <a:gd name="connsiteX43" fmla="*/ 1648556 w 1766209"/>
              <a:gd name="connsiteY43" fmla="*/ 753361 h 1058161"/>
              <a:gd name="connsiteX44" fmla="*/ 1667606 w 1766209"/>
              <a:gd name="connsiteY44" fmla="*/ 800986 h 1058161"/>
              <a:gd name="connsiteX45" fmla="*/ 1658081 w 1766209"/>
              <a:gd name="connsiteY45" fmla="*/ 896236 h 1058161"/>
              <a:gd name="connsiteX46" fmla="*/ 1600931 w 1766209"/>
              <a:gd name="connsiteY46" fmla="*/ 953386 h 1058161"/>
              <a:gd name="connsiteX47" fmla="*/ 1562831 w 1766209"/>
              <a:gd name="connsiteY47" fmla="*/ 991486 h 1058161"/>
              <a:gd name="connsiteX48" fmla="*/ 1524731 w 1766209"/>
              <a:gd name="connsiteY48" fmla="*/ 1001011 h 1058161"/>
              <a:gd name="connsiteX49" fmla="*/ 1458056 w 1766209"/>
              <a:gd name="connsiteY49" fmla="*/ 1029586 h 1058161"/>
              <a:gd name="connsiteX50" fmla="*/ 1181831 w 1766209"/>
              <a:gd name="connsiteY50" fmla="*/ 1039111 h 1058161"/>
              <a:gd name="connsiteX51" fmla="*/ 1105631 w 1766209"/>
              <a:gd name="connsiteY51" fmla="*/ 1058161 h 105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766209" h="1058161">
                <a:moveTo>
                  <a:pt x="57881" y="715261"/>
                </a:moveTo>
                <a:cubicBezTo>
                  <a:pt x="42006" y="699386"/>
                  <a:pt x="23726" y="685597"/>
                  <a:pt x="10256" y="667636"/>
                </a:cubicBezTo>
                <a:cubicBezTo>
                  <a:pt x="4232" y="659604"/>
                  <a:pt x="731" y="649101"/>
                  <a:pt x="731" y="639061"/>
                </a:cubicBezTo>
                <a:cubicBezTo>
                  <a:pt x="731" y="572310"/>
                  <a:pt x="-3924" y="504263"/>
                  <a:pt x="10256" y="439036"/>
                </a:cubicBezTo>
                <a:cubicBezTo>
                  <a:pt x="13272" y="425161"/>
                  <a:pt x="36802" y="428239"/>
                  <a:pt x="48356" y="419986"/>
                </a:cubicBezTo>
                <a:cubicBezTo>
                  <a:pt x="59317" y="412156"/>
                  <a:pt x="65723" y="398883"/>
                  <a:pt x="76931" y="391411"/>
                </a:cubicBezTo>
                <a:cubicBezTo>
                  <a:pt x="85285" y="385842"/>
                  <a:pt x="96526" y="386376"/>
                  <a:pt x="105506" y="381886"/>
                </a:cubicBezTo>
                <a:cubicBezTo>
                  <a:pt x="179364" y="344957"/>
                  <a:pt x="90832" y="377252"/>
                  <a:pt x="162656" y="353311"/>
                </a:cubicBezTo>
                <a:cubicBezTo>
                  <a:pt x="235681" y="356486"/>
                  <a:pt x="308823" y="357628"/>
                  <a:pt x="381731" y="362836"/>
                </a:cubicBezTo>
                <a:cubicBezTo>
                  <a:pt x="397879" y="363989"/>
                  <a:pt x="413167" y="372361"/>
                  <a:pt x="429356" y="372361"/>
                </a:cubicBezTo>
                <a:cubicBezTo>
                  <a:pt x="464425" y="372361"/>
                  <a:pt x="499206" y="366011"/>
                  <a:pt x="534131" y="362836"/>
                </a:cubicBezTo>
                <a:cubicBezTo>
                  <a:pt x="556356" y="340611"/>
                  <a:pt x="590867" y="325979"/>
                  <a:pt x="600806" y="296161"/>
                </a:cubicBezTo>
                <a:cubicBezTo>
                  <a:pt x="623476" y="228151"/>
                  <a:pt x="603148" y="250150"/>
                  <a:pt x="648431" y="219961"/>
                </a:cubicBezTo>
                <a:cubicBezTo>
                  <a:pt x="651483" y="207754"/>
                  <a:pt x="660649" y="166951"/>
                  <a:pt x="667481" y="153286"/>
                </a:cubicBezTo>
                <a:cubicBezTo>
                  <a:pt x="672601" y="143047"/>
                  <a:pt x="680181" y="134236"/>
                  <a:pt x="686531" y="124711"/>
                </a:cubicBezTo>
                <a:cubicBezTo>
                  <a:pt x="687038" y="122685"/>
                  <a:pt x="700701" y="63892"/>
                  <a:pt x="705581" y="58036"/>
                </a:cubicBezTo>
                <a:cubicBezTo>
                  <a:pt x="715744" y="45840"/>
                  <a:pt x="730763" y="38688"/>
                  <a:pt x="743681" y="29461"/>
                </a:cubicBezTo>
                <a:cubicBezTo>
                  <a:pt x="775994" y="6380"/>
                  <a:pt x="765444" y="12682"/>
                  <a:pt x="800831" y="886"/>
                </a:cubicBezTo>
                <a:cubicBezTo>
                  <a:pt x="823056" y="4061"/>
                  <a:pt x="854301" y="-7746"/>
                  <a:pt x="867506" y="10411"/>
                </a:cubicBezTo>
                <a:cubicBezTo>
                  <a:pt x="886274" y="36216"/>
                  <a:pt x="870773" y="74372"/>
                  <a:pt x="877031" y="105661"/>
                </a:cubicBezTo>
                <a:cubicBezTo>
                  <a:pt x="880384" y="122427"/>
                  <a:pt x="891053" y="136944"/>
                  <a:pt x="896081" y="153286"/>
                </a:cubicBezTo>
                <a:cubicBezTo>
                  <a:pt x="908120" y="192412"/>
                  <a:pt x="904888" y="228768"/>
                  <a:pt x="934181" y="258061"/>
                </a:cubicBezTo>
                <a:cubicBezTo>
                  <a:pt x="945406" y="269286"/>
                  <a:pt x="959581" y="277111"/>
                  <a:pt x="972281" y="286636"/>
                </a:cubicBezTo>
                <a:cubicBezTo>
                  <a:pt x="998305" y="282918"/>
                  <a:pt x="1089255" y="278039"/>
                  <a:pt x="1134206" y="258061"/>
                </a:cubicBezTo>
                <a:cubicBezTo>
                  <a:pt x="1153669" y="249411"/>
                  <a:pt x="1171967" y="238299"/>
                  <a:pt x="1191356" y="229486"/>
                </a:cubicBezTo>
                <a:cubicBezTo>
                  <a:pt x="1206921" y="222411"/>
                  <a:pt x="1224320" y="219233"/>
                  <a:pt x="1238981" y="210436"/>
                </a:cubicBezTo>
                <a:cubicBezTo>
                  <a:pt x="1256414" y="199976"/>
                  <a:pt x="1270164" y="184293"/>
                  <a:pt x="1286606" y="172336"/>
                </a:cubicBezTo>
                <a:cubicBezTo>
                  <a:pt x="1305122" y="158870"/>
                  <a:pt x="1324706" y="146936"/>
                  <a:pt x="1343756" y="134236"/>
                </a:cubicBezTo>
                <a:lnTo>
                  <a:pt x="1400906" y="96136"/>
                </a:lnTo>
                <a:cubicBezTo>
                  <a:pt x="1410431" y="89786"/>
                  <a:pt x="1421386" y="85181"/>
                  <a:pt x="1429481" y="77086"/>
                </a:cubicBezTo>
                <a:cubicBezTo>
                  <a:pt x="1447426" y="59141"/>
                  <a:pt x="1462761" y="40070"/>
                  <a:pt x="1486631" y="29461"/>
                </a:cubicBezTo>
                <a:cubicBezTo>
                  <a:pt x="1504981" y="21306"/>
                  <a:pt x="1524731" y="16761"/>
                  <a:pt x="1543781" y="10411"/>
                </a:cubicBezTo>
                <a:cubicBezTo>
                  <a:pt x="1569181" y="13586"/>
                  <a:pt x="1596352" y="10091"/>
                  <a:pt x="1619981" y="19936"/>
                </a:cubicBezTo>
                <a:cubicBezTo>
                  <a:pt x="1636560" y="26844"/>
                  <a:pt x="1646861" y="44011"/>
                  <a:pt x="1658081" y="58036"/>
                </a:cubicBezTo>
                <a:cubicBezTo>
                  <a:pt x="1672384" y="75914"/>
                  <a:pt x="1685218" y="95086"/>
                  <a:pt x="1696181" y="115186"/>
                </a:cubicBezTo>
                <a:cubicBezTo>
                  <a:pt x="1704368" y="130196"/>
                  <a:pt x="1709228" y="146802"/>
                  <a:pt x="1715231" y="162811"/>
                </a:cubicBezTo>
                <a:cubicBezTo>
                  <a:pt x="1718756" y="172212"/>
                  <a:pt x="1719775" y="182669"/>
                  <a:pt x="1724756" y="191386"/>
                </a:cubicBezTo>
                <a:cubicBezTo>
                  <a:pt x="1732632" y="205169"/>
                  <a:pt x="1743806" y="216786"/>
                  <a:pt x="1753331" y="229486"/>
                </a:cubicBezTo>
                <a:cubicBezTo>
                  <a:pt x="1768794" y="306800"/>
                  <a:pt x="1775338" y="312776"/>
                  <a:pt x="1743806" y="419986"/>
                </a:cubicBezTo>
                <a:cubicBezTo>
                  <a:pt x="1739792" y="433634"/>
                  <a:pt x="1697223" y="445039"/>
                  <a:pt x="1686656" y="448561"/>
                </a:cubicBezTo>
                <a:cubicBezTo>
                  <a:pt x="1626718" y="493514"/>
                  <a:pt x="1618902" y="486167"/>
                  <a:pt x="1591406" y="534286"/>
                </a:cubicBezTo>
                <a:cubicBezTo>
                  <a:pt x="1584361" y="546614"/>
                  <a:pt x="1578706" y="559686"/>
                  <a:pt x="1572356" y="572386"/>
                </a:cubicBezTo>
                <a:cubicBezTo>
                  <a:pt x="1575531" y="610486"/>
                  <a:pt x="1567045" y="651450"/>
                  <a:pt x="1581881" y="686686"/>
                </a:cubicBezTo>
                <a:cubicBezTo>
                  <a:pt x="1594078" y="715654"/>
                  <a:pt x="1648556" y="753361"/>
                  <a:pt x="1648556" y="753361"/>
                </a:cubicBezTo>
                <a:cubicBezTo>
                  <a:pt x="1654906" y="769236"/>
                  <a:pt x="1666469" y="783926"/>
                  <a:pt x="1667606" y="800986"/>
                </a:cubicBezTo>
                <a:cubicBezTo>
                  <a:pt x="1669729" y="832824"/>
                  <a:pt x="1670870" y="867003"/>
                  <a:pt x="1658081" y="896236"/>
                </a:cubicBezTo>
                <a:cubicBezTo>
                  <a:pt x="1647283" y="920918"/>
                  <a:pt x="1619981" y="934336"/>
                  <a:pt x="1600931" y="953386"/>
                </a:cubicBezTo>
                <a:cubicBezTo>
                  <a:pt x="1588231" y="966086"/>
                  <a:pt x="1580255" y="987130"/>
                  <a:pt x="1562831" y="991486"/>
                </a:cubicBezTo>
                <a:cubicBezTo>
                  <a:pt x="1550131" y="994661"/>
                  <a:pt x="1536988" y="996414"/>
                  <a:pt x="1524731" y="1001011"/>
                </a:cubicBezTo>
                <a:cubicBezTo>
                  <a:pt x="1510352" y="1006403"/>
                  <a:pt x="1476978" y="1028403"/>
                  <a:pt x="1458056" y="1029586"/>
                </a:cubicBezTo>
                <a:cubicBezTo>
                  <a:pt x="1366106" y="1035333"/>
                  <a:pt x="1273906" y="1035936"/>
                  <a:pt x="1181831" y="1039111"/>
                </a:cubicBezTo>
                <a:lnTo>
                  <a:pt x="1105631" y="1058161"/>
                </a:lnTo>
              </a:path>
            </a:pathLst>
          </a:custGeom>
          <a:noFill/>
          <a:ln w="12700">
            <a:solidFill>
              <a:srgbClr val="0070C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8116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Admissible Heuristic</a:t>
            </a:r>
            <a:endParaRPr lang="ko-KR" altLang="en-US" dirty="0"/>
          </a:p>
        </p:txBody>
      </p:sp>
      <p:sp>
        <p:nvSpPr>
          <p:cNvPr id="19" name="내용 개체 틀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Admissible</a:t>
            </a:r>
            <a:r>
              <a:rPr lang="en-US" altLang="ko-KR" dirty="0"/>
              <a:t> Heuristic </a:t>
            </a:r>
            <a:r>
              <a:rPr lang="ko-KR" altLang="en-US" dirty="0"/>
              <a:t>적용 예</a:t>
            </a:r>
            <a:endParaRPr lang="en-US" altLang="ko-KR" dirty="0"/>
          </a:p>
          <a:p>
            <a:pPr lvl="1"/>
            <a:r>
              <a:rPr lang="ko-KR" altLang="en-US" dirty="0"/>
              <a:t>이 경우 </a:t>
            </a:r>
            <a:r>
              <a:rPr lang="en-US" altLang="ko-KR" dirty="0"/>
              <a:t>consistency </a:t>
            </a:r>
            <a:r>
              <a:rPr lang="ko-KR" altLang="en-US" dirty="0"/>
              <a:t>도 보장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72</a:t>
            </a:fld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2693335" y="3552826"/>
            <a:ext cx="723900" cy="723900"/>
          </a:xfrm>
          <a:prstGeom prst="ellips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5080028" y="2552701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4622828" y="4629151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6009396" y="2828926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stCxn id="5" idx="7"/>
            <a:endCxn id="6" idx="2"/>
          </p:cNvCxnSpPr>
          <p:nvPr/>
        </p:nvCxnSpPr>
        <p:spPr>
          <a:xfrm flipV="1">
            <a:off x="3311222" y="2914651"/>
            <a:ext cx="1768806" cy="74418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5" idx="6"/>
            <a:endCxn id="7" idx="1"/>
          </p:cNvCxnSpPr>
          <p:nvPr/>
        </p:nvCxnSpPr>
        <p:spPr>
          <a:xfrm>
            <a:off x="3417235" y="3914776"/>
            <a:ext cx="1311606" cy="82038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7" idx="7"/>
            <a:endCxn id="8" idx="3"/>
          </p:cNvCxnSpPr>
          <p:nvPr/>
        </p:nvCxnSpPr>
        <p:spPr>
          <a:xfrm flipV="1">
            <a:off x="5240715" y="3446813"/>
            <a:ext cx="874694" cy="12883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자유형 22"/>
          <p:cNvSpPr/>
          <p:nvPr/>
        </p:nvSpPr>
        <p:spPr>
          <a:xfrm>
            <a:off x="5435803" y="1818389"/>
            <a:ext cx="1766209" cy="1058161"/>
          </a:xfrm>
          <a:custGeom>
            <a:avLst/>
            <a:gdLst>
              <a:gd name="connsiteX0" fmla="*/ 57881 w 1766209"/>
              <a:gd name="connsiteY0" fmla="*/ 715261 h 1058161"/>
              <a:gd name="connsiteX1" fmla="*/ 10256 w 1766209"/>
              <a:gd name="connsiteY1" fmla="*/ 667636 h 1058161"/>
              <a:gd name="connsiteX2" fmla="*/ 731 w 1766209"/>
              <a:gd name="connsiteY2" fmla="*/ 639061 h 1058161"/>
              <a:gd name="connsiteX3" fmla="*/ 10256 w 1766209"/>
              <a:gd name="connsiteY3" fmla="*/ 439036 h 1058161"/>
              <a:gd name="connsiteX4" fmla="*/ 48356 w 1766209"/>
              <a:gd name="connsiteY4" fmla="*/ 419986 h 1058161"/>
              <a:gd name="connsiteX5" fmla="*/ 76931 w 1766209"/>
              <a:gd name="connsiteY5" fmla="*/ 391411 h 1058161"/>
              <a:gd name="connsiteX6" fmla="*/ 105506 w 1766209"/>
              <a:gd name="connsiteY6" fmla="*/ 381886 h 1058161"/>
              <a:gd name="connsiteX7" fmla="*/ 162656 w 1766209"/>
              <a:gd name="connsiteY7" fmla="*/ 353311 h 1058161"/>
              <a:gd name="connsiteX8" fmla="*/ 381731 w 1766209"/>
              <a:gd name="connsiteY8" fmla="*/ 362836 h 1058161"/>
              <a:gd name="connsiteX9" fmla="*/ 429356 w 1766209"/>
              <a:gd name="connsiteY9" fmla="*/ 372361 h 1058161"/>
              <a:gd name="connsiteX10" fmla="*/ 534131 w 1766209"/>
              <a:gd name="connsiteY10" fmla="*/ 362836 h 1058161"/>
              <a:gd name="connsiteX11" fmla="*/ 600806 w 1766209"/>
              <a:gd name="connsiteY11" fmla="*/ 296161 h 1058161"/>
              <a:gd name="connsiteX12" fmla="*/ 648431 w 1766209"/>
              <a:gd name="connsiteY12" fmla="*/ 219961 h 1058161"/>
              <a:gd name="connsiteX13" fmla="*/ 667481 w 1766209"/>
              <a:gd name="connsiteY13" fmla="*/ 153286 h 1058161"/>
              <a:gd name="connsiteX14" fmla="*/ 686531 w 1766209"/>
              <a:gd name="connsiteY14" fmla="*/ 124711 h 1058161"/>
              <a:gd name="connsiteX15" fmla="*/ 705581 w 1766209"/>
              <a:gd name="connsiteY15" fmla="*/ 58036 h 1058161"/>
              <a:gd name="connsiteX16" fmla="*/ 743681 w 1766209"/>
              <a:gd name="connsiteY16" fmla="*/ 29461 h 1058161"/>
              <a:gd name="connsiteX17" fmla="*/ 800831 w 1766209"/>
              <a:gd name="connsiteY17" fmla="*/ 886 h 1058161"/>
              <a:gd name="connsiteX18" fmla="*/ 867506 w 1766209"/>
              <a:gd name="connsiteY18" fmla="*/ 10411 h 1058161"/>
              <a:gd name="connsiteX19" fmla="*/ 877031 w 1766209"/>
              <a:gd name="connsiteY19" fmla="*/ 105661 h 1058161"/>
              <a:gd name="connsiteX20" fmla="*/ 896081 w 1766209"/>
              <a:gd name="connsiteY20" fmla="*/ 153286 h 1058161"/>
              <a:gd name="connsiteX21" fmla="*/ 934181 w 1766209"/>
              <a:gd name="connsiteY21" fmla="*/ 258061 h 1058161"/>
              <a:gd name="connsiteX22" fmla="*/ 972281 w 1766209"/>
              <a:gd name="connsiteY22" fmla="*/ 286636 h 1058161"/>
              <a:gd name="connsiteX23" fmla="*/ 1134206 w 1766209"/>
              <a:gd name="connsiteY23" fmla="*/ 258061 h 1058161"/>
              <a:gd name="connsiteX24" fmla="*/ 1191356 w 1766209"/>
              <a:gd name="connsiteY24" fmla="*/ 229486 h 1058161"/>
              <a:gd name="connsiteX25" fmla="*/ 1238981 w 1766209"/>
              <a:gd name="connsiteY25" fmla="*/ 210436 h 1058161"/>
              <a:gd name="connsiteX26" fmla="*/ 1286606 w 1766209"/>
              <a:gd name="connsiteY26" fmla="*/ 172336 h 1058161"/>
              <a:gd name="connsiteX27" fmla="*/ 1343756 w 1766209"/>
              <a:gd name="connsiteY27" fmla="*/ 134236 h 1058161"/>
              <a:gd name="connsiteX28" fmla="*/ 1400906 w 1766209"/>
              <a:gd name="connsiteY28" fmla="*/ 96136 h 1058161"/>
              <a:gd name="connsiteX29" fmla="*/ 1429481 w 1766209"/>
              <a:gd name="connsiteY29" fmla="*/ 77086 h 1058161"/>
              <a:gd name="connsiteX30" fmla="*/ 1486631 w 1766209"/>
              <a:gd name="connsiteY30" fmla="*/ 29461 h 1058161"/>
              <a:gd name="connsiteX31" fmla="*/ 1543781 w 1766209"/>
              <a:gd name="connsiteY31" fmla="*/ 10411 h 1058161"/>
              <a:gd name="connsiteX32" fmla="*/ 1619981 w 1766209"/>
              <a:gd name="connsiteY32" fmla="*/ 19936 h 1058161"/>
              <a:gd name="connsiteX33" fmla="*/ 1658081 w 1766209"/>
              <a:gd name="connsiteY33" fmla="*/ 58036 h 1058161"/>
              <a:gd name="connsiteX34" fmla="*/ 1696181 w 1766209"/>
              <a:gd name="connsiteY34" fmla="*/ 115186 h 1058161"/>
              <a:gd name="connsiteX35" fmla="*/ 1715231 w 1766209"/>
              <a:gd name="connsiteY35" fmla="*/ 162811 h 1058161"/>
              <a:gd name="connsiteX36" fmla="*/ 1724756 w 1766209"/>
              <a:gd name="connsiteY36" fmla="*/ 191386 h 1058161"/>
              <a:gd name="connsiteX37" fmla="*/ 1753331 w 1766209"/>
              <a:gd name="connsiteY37" fmla="*/ 229486 h 1058161"/>
              <a:gd name="connsiteX38" fmla="*/ 1743806 w 1766209"/>
              <a:gd name="connsiteY38" fmla="*/ 419986 h 1058161"/>
              <a:gd name="connsiteX39" fmla="*/ 1686656 w 1766209"/>
              <a:gd name="connsiteY39" fmla="*/ 448561 h 1058161"/>
              <a:gd name="connsiteX40" fmla="*/ 1591406 w 1766209"/>
              <a:gd name="connsiteY40" fmla="*/ 534286 h 1058161"/>
              <a:gd name="connsiteX41" fmla="*/ 1572356 w 1766209"/>
              <a:gd name="connsiteY41" fmla="*/ 572386 h 1058161"/>
              <a:gd name="connsiteX42" fmla="*/ 1581881 w 1766209"/>
              <a:gd name="connsiteY42" fmla="*/ 686686 h 1058161"/>
              <a:gd name="connsiteX43" fmla="*/ 1648556 w 1766209"/>
              <a:gd name="connsiteY43" fmla="*/ 753361 h 1058161"/>
              <a:gd name="connsiteX44" fmla="*/ 1667606 w 1766209"/>
              <a:gd name="connsiteY44" fmla="*/ 800986 h 1058161"/>
              <a:gd name="connsiteX45" fmla="*/ 1658081 w 1766209"/>
              <a:gd name="connsiteY45" fmla="*/ 896236 h 1058161"/>
              <a:gd name="connsiteX46" fmla="*/ 1600931 w 1766209"/>
              <a:gd name="connsiteY46" fmla="*/ 953386 h 1058161"/>
              <a:gd name="connsiteX47" fmla="*/ 1562831 w 1766209"/>
              <a:gd name="connsiteY47" fmla="*/ 991486 h 1058161"/>
              <a:gd name="connsiteX48" fmla="*/ 1524731 w 1766209"/>
              <a:gd name="connsiteY48" fmla="*/ 1001011 h 1058161"/>
              <a:gd name="connsiteX49" fmla="*/ 1458056 w 1766209"/>
              <a:gd name="connsiteY49" fmla="*/ 1029586 h 1058161"/>
              <a:gd name="connsiteX50" fmla="*/ 1181831 w 1766209"/>
              <a:gd name="connsiteY50" fmla="*/ 1039111 h 1058161"/>
              <a:gd name="connsiteX51" fmla="*/ 1105631 w 1766209"/>
              <a:gd name="connsiteY51" fmla="*/ 1058161 h 105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766209" h="1058161">
                <a:moveTo>
                  <a:pt x="57881" y="715261"/>
                </a:moveTo>
                <a:cubicBezTo>
                  <a:pt x="42006" y="699386"/>
                  <a:pt x="23726" y="685597"/>
                  <a:pt x="10256" y="667636"/>
                </a:cubicBezTo>
                <a:cubicBezTo>
                  <a:pt x="4232" y="659604"/>
                  <a:pt x="731" y="649101"/>
                  <a:pt x="731" y="639061"/>
                </a:cubicBezTo>
                <a:cubicBezTo>
                  <a:pt x="731" y="572310"/>
                  <a:pt x="-3924" y="504263"/>
                  <a:pt x="10256" y="439036"/>
                </a:cubicBezTo>
                <a:cubicBezTo>
                  <a:pt x="13272" y="425161"/>
                  <a:pt x="36802" y="428239"/>
                  <a:pt x="48356" y="419986"/>
                </a:cubicBezTo>
                <a:cubicBezTo>
                  <a:pt x="59317" y="412156"/>
                  <a:pt x="65723" y="398883"/>
                  <a:pt x="76931" y="391411"/>
                </a:cubicBezTo>
                <a:cubicBezTo>
                  <a:pt x="85285" y="385842"/>
                  <a:pt x="96526" y="386376"/>
                  <a:pt x="105506" y="381886"/>
                </a:cubicBezTo>
                <a:cubicBezTo>
                  <a:pt x="179364" y="344957"/>
                  <a:pt x="90832" y="377252"/>
                  <a:pt x="162656" y="353311"/>
                </a:cubicBezTo>
                <a:cubicBezTo>
                  <a:pt x="235681" y="356486"/>
                  <a:pt x="308823" y="357628"/>
                  <a:pt x="381731" y="362836"/>
                </a:cubicBezTo>
                <a:cubicBezTo>
                  <a:pt x="397879" y="363989"/>
                  <a:pt x="413167" y="372361"/>
                  <a:pt x="429356" y="372361"/>
                </a:cubicBezTo>
                <a:cubicBezTo>
                  <a:pt x="464425" y="372361"/>
                  <a:pt x="499206" y="366011"/>
                  <a:pt x="534131" y="362836"/>
                </a:cubicBezTo>
                <a:cubicBezTo>
                  <a:pt x="556356" y="340611"/>
                  <a:pt x="590867" y="325979"/>
                  <a:pt x="600806" y="296161"/>
                </a:cubicBezTo>
                <a:cubicBezTo>
                  <a:pt x="623476" y="228151"/>
                  <a:pt x="603148" y="250150"/>
                  <a:pt x="648431" y="219961"/>
                </a:cubicBezTo>
                <a:cubicBezTo>
                  <a:pt x="651483" y="207754"/>
                  <a:pt x="660649" y="166951"/>
                  <a:pt x="667481" y="153286"/>
                </a:cubicBezTo>
                <a:cubicBezTo>
                  <a:pt x="672601" y="143047"/>
                  <a:pt x="680181" y="134236"/>
                  <a:pt x="686531" y="124711"/>
                </a:cubicBezTo>
                <a:cubicBezTo>
                  <a:pt x="687038" y="122685"/>
                  <a:pt x="700701" y="63892"/>
                  <a:pt x="705581" y="58036"/>
                </a:cubicBezTo>
                <a:cubicBezTo>
                  <a:pt x="715744" y="45840"/>
                  <a:pt x="730763" y="38688"/>
                  <a:pt x="743681" y="29461"/>
                </a:cubicBezTo>
                <a:cubicBezTo>
                  <a:pt x="775994" y="6380"/>
                  <a:pt x="765444" y="12682"/>
                  <a:pt x="800831" y="886"/>
                </a:cubicBezTo>
                <a:cubicBezTo>
                  <a:pt x="823056" y="4061"/>
                  <a:pt x="854301" y="-7746"/>
                  <a:pt x="867506" y="10411"/>
                </a:cubicBezTo>
                <a:cubicBezTo>
                  <a:pt x="886274" y="36216"/>
                  <a:pt x="870773" y="74372"/>
                  <a:pt x="877031" y="105661"/>
                </a:cubicBezTo>
                <a:cubicBezTo>
                  <a:pt x="880384" y="122427"/>
                  <a:pt x="891053" y="136944"/>
                  <a:pt x="896081" y="153286"/>
                </a:cubicBezTo>
                <a:cubicBezTo>
                  <a:pt x="908120" y="192412"/>
                  <a:pt x="904888" y="228768"/>
                  <a:pt x="934181" y="258061"/>
                </a:cubicBezTo>
                <a:cubicBezTo>
                  <a:pt x="945406" y="269286"/>
                  <a:pt x="959581" y="277111"/>
                  <a:pt x="972281" y="286636"/>
                </a:cubicBezTo>
                <a:cubicBezTo>
                  <a:pt x="998305" y="282918"/>
                  <a:pt x="1089255" y="278039"/>
                  <a:pt x="1134206" y="258061"/>
                </a:cubicBezTo>
                <a:cubicBezTo>
                  <a:pt x="1153669" y="249411"/>
                  <a:pt x="1171967" y="238299"/>
                  <a:pt x="1191356" y="229486"/>
                </a:cubicBezTo>
                <a:cubicBezTo>
                  <a:pt x="1206921" y="222411"/>
                  <a:pt x="1224320" y="219233"/>
                  <a:pt x="1238981" y="210436"/>
                </a:cubicBezTo>
                <a:cubicBezTo>
                  <a:pt x="1256414" y="199976"/>
                  <a:pt x="1270164" y="184293"/>
                  <a:pt x="1286606" y="172336"/>
                </a:cubicBezTo>
                <a:cubicBezTo>
                  <a:pt x="1305122" y="158870"/>
                  <a:pt x="1324706" y="146936"/>
                  <a:pt x="1343756" y="134236"/>
                </a:cubicBezTo>
                <a:lnTo>
                  <a:pt x="1400906" y="96136"/>
                </a:lnTo>
                <a:cubicBezTo>
                  <a:pt x="1410431" y="89786"/>
                  <a:pt x="1421386" y="85181"/>
                  <a:pt x="1429481" y="77086"/>
                </a:cubicBezTo>
                <a:cubicBezTo>
                  <a:pt x="1447426" y="59141"/>
                  <a:pt x="1462761" y="40070"/>
                  <a:pt x="1486631" y="29461"/>
                </a:cubicBezTo>
                <a:cubicBezTo>
                  <a:pt x="1504981" y="21306"/>
                  <a:pt x="1524731" y="16761"/>
                  <a:pt x="1543781" y="10411"/>
                </a:cubicBezTo>
                <a:cubicBezTo>
                  <a:pt x="1569181" y="13586"/>
                  <a:pt x="1596352" y="10091"/>
                  <a:pt x="1619981" y="19936"/>
                </a:cubicBezTo>
                <a:cubicBezTo>
                  <a:pt x="1636560" y="26844"/>
                  <a:pt x="1646861" y="44011"/>
                  <a:pt x="1658081" y="58036"/>
                </a:cubicBezTo>
                <a:cubicBezTo>
                  <a:pt x="1672384" y="75914"/>
                  <a:pt x="1685218" y="95086"/>
                  <a:pt x="1696181" y="115186"/>
                </a:cubicBezTo>
                <a:cubicBezTo>
                  <a:pt x="1704368" y="130196"/>
                  <a:pt x="1709228" y="146802"/>
                  <a:pt x="1715231" y="162811"/>
                </a:cubicBezTo>
                <a:cubicBezTo>
                  <a:pt x="1718756" y="172212"/>
                  <a:pt x="1719775" y="182669"/>
                  <a:pt x="1724756" y="191386"/>
                </a:cubicBezTo>
                <a:cubicBezTo>
                  <a:pt x="1732632" y="205169"/>
                  <a:pt x="1743806" y="216786"/>
                  <a:pt x="1753331" y="229486"/>
                </a:cubicBezTo>
                <a:cubicBezTo>
                  <a:pt x="1768794" y="306800"/>
                  <a:pt x="1775338" y="312776"/>
                  <a:pt x="1743806" y="419986"/>
                </a:cubicBezTo>
                <a:cubicBezTo>
                  <a:pt x="1739792" y="433634"/>
                  <a:pt x="1697223" y="445039"/>
                  <a:pt x="1686656" y="448561"/>
                </a:cubicBezTo>
                <a:cubicBezTo>
                  <a:pt x="1626718" y="493514"/>
                  <a:pt x="1618902" y="486167"/>
                  <a:pt x="1591406" y="534286"/>
                </a:cubicBezTo>
                <a:cubicBezTo>
                  <a:pt x="1584361" y="546614"/>
                  <a:pt x="1578706" y="559686"/>
                  <a:pt x="1572356" y="572386"/>
                </a:cubicBezTo>
                <a:cubicBezTo>
                  <a:pt x="1575531" y="610486"/>
                  <a:pt x="1567045" y="651450"/>
                  <a:pt x="1581881" y="686686"/>
                </a:cubicBezTo>
                <a:cubicBezTo>
                  <a:pt x="1594078" y="715654"/>
                  <a:pt x="1648556" y="753361"/>
                  <a:pt x="1648556" y="753361"/>
                </a:cubicBezTo>
                <a:cubicBezTo>
                  <a:pt x="1654906" y="769236"/>
                  <a:pt x="1666469" y="783926"/>
                  <a:pt x="1667606" y="800986"/>
                </a:cubicBezTo>
                <a:cubicBezTo>
                  <a:pt x="1669729" y="832824"/>
                  <a:pt x="1670870" y="867003"/>
                  <a:pt x="1658081" y="896236"/>
                </a:cubicBezTo>
                <a:cubicBezTo>
                  <a:pt x="1647283" y="920918"/>
                  <a:pt x="1619981" y="934336"/>
                  <a:pt x="1600931" y="953386"/>
                </a:cubicBezTo>
                <a:cubicBezTo>
                  <a:pt x="1588231" y="966086"/>
                  <a:pt x="1580255" y="987130"/>
                  <a:pt x="1562831" y="991486"/>
                </a:cubicBezTo>
                <a:cubicBezTo>
                  <a:pt x="1550131" y="994661"/>
                  <a:pt x="1536988" y="996414"/>
                  <a:pt x="1524731" y="1001011"/>
                </a:cubicBezTo>
                <a:cubicBezTo>
                  <a:pt x="1510352" y="1006403"/>
                  <a:pt x="1476978" y="1028403"/>
                  <a:pt x="1458056" y="1029586"/>
                </a:cubicBezTo>
                <a:cubicBezTo>
                  <a:pt x="1366106" y="1035333"/>
                  <a:pt x="1273906" y="1035936"/>
                  <a:pt x="1181831" y="1039111"/>
                </a:cubicBezTo>
                <a:lnTo>
                  <a:pt x="1105631" y="1058161"/>
                </a:lnTo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228732" y="323281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80849" y="3190876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cost_so_far</a:t>
            </a:r>
            <a:r>
              <a:rPr lang="en-US" altLang="ko-KR" dirty="0"/>
              <a:t>[A] = 10</a:t>
            </a:r>
            <a:endParaRPr lang="ko-KR" altLang="en-US" dirty="0"/>
          </a:p>
        </p:txBody>
      </p:sp>
      <p:cxnSp>
        <p:nvCxnSpPr>
          <p:cNvPr id="26" name="직선 화살표 연결선 25"/>
          <p:cNvCxnSpPr>
            <a:stCxn id="39" idx="6"/>
            <a:endCxn id="41" idx="1"/>
          </p:cNvCxnSpPr>
          <p:nvPr/>
        </p:nvCxnSpPr>
        <p:spPr>
          <a:xfrm>
            <a:off x="1528587" y="3914776"/>
            <a:ext cx="361950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794694" y="434678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229721" y="37270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15694" y="144905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9" name="타원 38"/>
          <p:cNvSpPr/>
          <p:nvPr/>
        </p:nvSpPr>
        <p:spPr>
          <a:xfrm>
            <a:off x="804687" y="3552826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890537" y="373011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752482" y="2480502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h(B)=1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681433" y="4176096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h(C)=5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752344" y="304814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h(D)=0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cxnSp>
        <p:nvCxnSpPr>
          <p:cNvPr id="47" name="직선 화살표 연결선 46"/>
          <p:cNvCxnSpPr/>
          <p:nvPr/>
        </p:nvCxnSpPr>
        <p:spPr>
          <a:xfrm flipV="1">
            <a:off x="5318775" y="3499820"/>
            <a:ext cx="874694" cy="1288351"/>
          </a:xfrm>
          <a:prstGeom prst="straightConnector1">
            <a:avLst/>
          </a:prstGeom>
          <a:ln w="1270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5831265" y="2934940"/>
            <a:ext cx="178130" cy="84302"/>
          </a:xfrm>
          <a:prstGeom prst="straightConnector1">
            <a:avLst/>
          </a:prstGeom>
          <a:ln w="1270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693539" y="2209862"/>
            <a:ext cx="261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priority[B]=10+5+1=16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79426" y="5411440"/>
            <a:ext cx="2624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priority[C]=10+4+5=19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40828" y="3451701"/>
            <a:ext cx="264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priority[D]=15+5+0=20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0" name="직선 화살표 연결선 29"/>
          <p:cNvCxnSpPr>
            <a:stCxn id="41" idx="3"/>
            <a:endCxn id="5" idx="2"/>
          </p:cNvCxnSpPr>
          <p:nvPr/>
        </p:nvCxnSpPr>
        <p:spPr>
          <a:xfrm>
            <a:off x="2229091" y="3914776"/>
            <a:ext cx="464244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340828" y="3774663"/>
            <a:ext cx="2799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priority[D]=14+5+0=19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61596" y="6031480"/>
            <a:ext cx="7122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최종적으로는</a:t>
            </a:r>
            <a:r>
              <a:rPr lang="ko-KR" altLang="en-US" sz="2400" dirty="0"/>
              <a:t> 최적의 경로 </a:t>
            </a:r>
            <a:r>
              <a:rPr lang="en-US" altLang="ko-KR" sz="2400" dirty="0"/>
              <a:t>S</a:t>
            </a:r>
            <a:r>
              <a:rPr lang="en-US" altLang="ko-KR" sz="2400" dirty="0">
                <a:sym typeface="Wingdings" panose="05000000000000000000" pitchFamily="2" charset="2"/>
              </a:rPr>
              <a:t>...ACD</a:t>
            </a:r>
            <a:r>
              <a:rPr lang="ko-KR" altLang="en-US" sz="2400" dirty="0">
                <a:sym typeface="Wingdings" panose="05000000000000000000" pitchFamily="2" charset="2"/>
              </a:rPr>
              <a:t>를 선택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178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27" grpId="0"/>
      <p:bldP spid="28" grpId="0"/>
      <p:bldP spid="37" grpId="0"/>
      <p:bldP spid="40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Admissible Heuristic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Inadmissible</a:t>
            </a:r>
            <a:r>
              <a:rPr lang="en-US" altLang="ko-KR" dirty="0"/>
              <a:t> heuristic </a:t>
            </a:r>
            <a:r>
              <a:rPr lang="ko-KR" altLang="en-US" dirty="0"/>
              <a:t>적용 예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73</a:t>
            </a:fld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2693335" y="3552826"/>
            <a:ext cx="723900" cy="723900"/>
          </a:xfrm>
          <a:prstGeom prst="ellips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5080028" y="2552701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4622828" y="4629151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6009396" y="2828926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stCxn id="5" idx="7"/>
            <a:endCxn id="6" idx="2"/>
          </p:cNvCxnSpPr>
          <p:nvPr/>
        </p:nvCxnSpPr>
        <p:spPr>
          <a:xfrm flipV="1">
            <a:off x="3311222" y="2914651"/>
            <a:ext cx="1768806" cy="74418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5" idx="6"/>
            <a:endCxn id="7" idx="1"/>
          </p:cNvCxnSpPr>
          <p:nvPr/>
        </p:nvCxnSpPr>
        <p:spPr>
          <a:xfrm>
            <a:off x="3417235" y="3914776"/>
            <a:ext cx="1311606" cy="82038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7" idx="7"/>
            <a:endCxn id="8" idx="3"/>
          </p:cNvCxnSpPr>
          <p:nvPr/>
        </p:nvCxnSpPr>
        <p:spPr>
          <a:xfrm flipV="1">
            <a:off x="5240715" y="3446813"/>
            <a:ext cx="874694" cy="12883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자유형 22"/>
          <p:cNvSpPr/>
          <p:nvPr/>
        </p:nvSpPr>
        <p:spPr>
          <a:xfrm>
            <a:off x="5435803" y="1818389"/>
            <a:ext cx="1766209" cy="1058161"/>
          </a:xfrm>
          <a:custGeom>
            <a:avLst/>
            <a:gdLst>
              <a:gd name="connsiteX0" fmla="*/ 57881 w 1766209"/>
              <a:gd name="connsiteY0" fmla="*/ 715261 h 1058161"/>
              <a:gd name="connsiteX1" fmla="*/ 10256 w 1766209"/>
              <a:gd name="connsiteY1" fmla="*/ 667636 h 1058161"/>
              <a:gd name="connsiteX2" fmla="*/ 731 w 1766209"/>
              <a:gd name="connsiteY2" fmla="*/ 639061 h 1058161"/>
              <a:gd name="connsiteX3" fmla="*/ 10256 w 1766209"/>
              <a:gd name="connsiteY3" fmla="*/ 439036 h 1058161"/>
              <a:gd name="connsiteX4" fmla="*/ 48356 w 1766209"/>
              <a:gd name="connsiteY4" fmla="*/ 419986 h 1058161"/>
              <a:gd name="connsiteX5" fmla="*/ 76931 w 1766209"/>
              <a:gd name="connsiteY5" fmla="*/ 391411 h 1058161"/>
              <a:gd name="connsiteX6" fmla="*/ 105506 w 1766209"/>
              <a:gd name="connsiteY6" fmla="*/ 381886 h 1058161"/>
              <a:gd name="connsiteX7" fmla="*/ 162656 w 1766209"/>
              <a:gd name="connsiteY7" fmla="*/ 353311 h 1058161"/>
              <a:gd name="connsiteX8" fmla="*/ 381731 w 1766209"/>
              <a:gd name="connsiteY8" fmla="*/ 362836 h 1058161"/>
              <a:gd name="connsiteX9" fmla="*/ 429356 w 1766209"/>
              <a:gd name="connsiteY9" fmla="*/ 372361 h 1058161"/>
              <a:gd name="connsiteX10" fmla="*/ 534131 w 1766209"/>
              <a:gd name="connsiteY10" fmla="*/ 362836 h 1058161"/>
              <a:gd name="connsiteX11" fmla="*/ 600806 w 1766209"/>
              <a:gd name="connsiteY11" fmla="*/ 296161 h 1058161"/>
              <a:gd name="connsiteX12" fmla="*/ 648431 w 1766209"/>
              <a:gd name="connsiteY12" fmla="*/ 219961 h 1058161"/>
              <a:gd name="connsiteX13" fmla="*/ 667481 w 1766209"/>
              <a:gd name="connsiteY13" fmla="*/ 153286 h 1058161"/>
              <a:gd name="connsiteX14" fmla="*/ 686531 w 1766209"/>
              <a:gd name="connsiteY14" fmla="*/ 124711 h 1058161"/>
              <a:gd name="connsiteX15" fmla="*/ 705581 w 1766209"/>
              <a:gd name="connsiteY15" fmla="*/ 58036 h 1058161"/>
              <a:gd name="connsiteX16" fmla="*/ 743681 w 1766209"/>
              <a:gd name="connsiteY16" fmla="*/ 29461 h 1058161"/>
              <a:gd name="connsiteX17" fmla="*/ 800831 w 1766209"/>
              <a:gd name="connsiteY17" fmla="*/ 886 h 1058161"/>
              <a:gd name="connsiteX18" fmla="*/ 867506 w 1766209"/>
              <a:gd name="connsiteY18" fmla="*/ 10411 h 1058161"/>
              <a:gd name="connsiteX19" fmla="*/ 877031 w 1766209"/>
              <a:gd name="connsiteY19" fmla="*/ 105661 h 1058161"/>
              <a:gd name="connsiteX20" fmla="*/ 896081 w 1766209"/>
              <a:gd name="connsiteY20" fmla="*/ 153286 h 1058161"/>
              <a:gd name="connsiteX21" fmla="*/ 934181 w 1766209"/>
              <a:gd name="connsiteY21" fmla="*/ 258061 h 1058161"/>
              <a:gd name="connsiteX22" fmla="*/ 972281 w 1766209"/>
              <a:gd name="connsiteY22" fmla="*/ 286636 h 1058161"/>
              <a:gd name="connsiteX23" fmla="*/ 1134206 w 1766209"/>
              <a:gd name="connsiteY23" fmla="*/ 258061 h 1058161"/>
              <a:gd name="connsiteX24" fmla="*/ 1191356 w 1766209"/>
              <a:gd name="connsiteY24" fmla="*/ 229486 h 1058161"/>
              <a:gd name="connsiteX25" fmla="*/ 1238981 w 1766209"/>
              <a:gd name="connsiteY25" fmla="*/ 210436 h 1058161"/>
              <a:gd name="connsiteX26" fmla="*/ 1286606 w 1766209"/>
              <a:gd name="connsiteY26" fmla="*/ 172336 h 1058161"/>
              <a:gd name="connsiteX27" fmla="*/ 1343756 w 1766209"/>
              <a:gd name="connsiteY27" fmla="*/ 134236 h 1058161"/>
              <a:gd name="connsiteX28" fmla="*/ 1400906 w 1766209"/>
              <a:gd name="connsiteY28" fmla="*/ 96136 h 1058161"/>
              <a:gd name="connsiteX29" fmla="*/ 1429481 w 1766209"/>
              <a:gd name="connsiteY29" fmla="*/ 77086 h 1058161"/>
              <a:gd name="connsiteX30" fmla="*/ 1486631 w 1766209"/>
              <a:gd name="connsiteY30" fmla="*/ 29461 h 1058161"/>
              <a:gd name="connsiteX31" fmla="*/ 1543781 w 1766209"/>
              <a:gd name="connsiteY31" fmla="*/ 10411 h 1058161"/>
              <a:gd name="connsiteX32" fmla="*/ 1619981 w 1766209"/>
              <a:gd name="connsiteY32" fmla="*/ 19936 h 1058161"/>
              <a:gd name="connsiteX33" fmla="*/ 1658081 w 1766209"/>
              <a:gd name="connsiteY33" fmla="*/ 58036 h 1058161"/>
              <a:gd name="connsiteX34" fmla="*/ 1696181 w 1766209"/>
              <a:gd name="connsiteY34" fmla="*/ 115186 h 1058161"/>
              <a:gd name="connsiteX35" fmla="*/ 1715231 w 1766209"/>
              <a:gd name="connsiteY35" fmla="*/ 162811 h 1058161"/>
              <a:gd name="connsiteX36" fmla="*/ 1724756 w 1766209"/>
              <a:gd name="connsiteY36" fmla="*/ 191386 h 1058161"/>
              <a:gd name="connsiteX37" fmla="*/ 1753331 w 1766209"/>
              <a:gd name="connsiteY37" fmla="*/ 229486 h 1058161"/>
              <a:gd name="connsiteX38" fmla="*/ 1743806 w 1766209"/>
              <a:gd name="connsiteY38" fmla="*/ 419986 h 1058161"/>
              <a:gd name="connsiteX39" fmla="*/ 1686656 w 1766209"/>
              <a:gd name="connsiteY39" fmla="*/ 448561 h 1058161"/>
              <a:gd name="connsiteX40" fmla="*/ 1591406 w 1766209"/>
              <a:gd name="connsiteY40" fmla="*/ 534286 h 1058161"/>
              <a:gd name="connsiteX41" fmla="*/ 1572356 w 1766209"/>
              <a:gd name="connsiteY41" fmla="*/ 572386 h 1058161"/>
              <a:gd name="connsiteX42" fmla="*/ 1581881 w 1766209"/>
              <a:gd name="connsiteY42" fmla="*/ 686686 h 1058161"/>
              <a:gd name="connsiteX43" fmla="*/ 1648556 w 1766209"/>
              <a:gd name="connsiteY43" fmla="*/ 753361 h 1058161"/>
              <a:gd name="connsiteX44" fmla="*/ 1667606 w 1766209"/>
              <a:gd name="connsiteY44" fmla="*/ 800986 h 1058161"/>
              <a:gd name="connsiteX45" fmla="*/ 1658081 w 1766209"/>
              <a:gd name="connsiteY45" fmla="*/ 896236 h 1058161"/>
              <a:gd name="connsiteX46" fmla="*/ 1600931 w 1766209"/>
              <a:gd name="connsiteY46" fmla="*/ 953386 h 1058161"/>
              <a:gd name="connsiteX47" fmla="*/ 1562831 w 1766209"/>
              <a:gd name="connsiteY47" fmla="*/ 991486 h 1058161"/>
              <a:gd name="connsiteX48" fmla="*/ 1524731 w 1766209"/>
              <a:gd name="connsiteY48" fmla="*/ 1001011 h 1058161"/>
              <a:gd name="connsiteX49" fmla="*/ 1458056 w 1766209"/>
              <a:gd name="connsiteY49" fmla="*/ 1029586 h 1058161"/>
              <a:gd name="connsiteX50" fmla="*/ 1181831 w 1766209"/>
              <a:gd name="connsiteY50" fmla="*/ 1039111 h 1058161"/>
              <a:gd name="connsiteX51" fmla="*/ 1105631 w 1766209"/>
              <a:gd name="connsiteY51" fmla="*/ 1058161 h 105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766209" h="1058161">
                <a:moveTo>
                  <a:pt x="57881" y="715261"/>
                </a:moveTo>
                <a:cubicBezTo>
                  <a:pt x="42006" y="699386"/>
                  <a:pt x="23726" y="685597"/>
                  <a:pt x="10256" y="667636"/>
                </a:cubicBezTo>
                <a:cubicBezTo>
                  <a:pt x="4232" y="659604"/>
                  <a:pt x="731" y="649101"/>
                  <a:pt x="731" y="639061"/>
                </a:cubicBezTo>
                <a:cubicBezTo>
                  <a:pt x="731" y="572310"/>
                  <a:pt x="-3924" y="504263"/>
                  <a:pt x="10256" y="439036"/>
                </a:cubicBezTo>
                <a:cubicBezTo>
                  <a:pt x="13272" y="425161"/>
                  <a:pt x="36802" y="428239"/>
                  <a:pt x="48356" y="419986"/>
                </a:cubicBezTo>
                <a:cubicBezTo>
                  <a:pt x="59317" y="412156"/>
                  <a:pt x="65723" y="398883"/>
                  <a:pt x="76931" y="391411"/>
                </a:cubicBezTo>
                <a:cubicBezTo>
                  <a:pt x="85285" y="385842"/>
                  <a:pt x="96526" y="386376"/>
                  <a:pt x="105506" y="381886"/>
                </a:cubicBezTo>
                <a:cubicBezTo>
                  <a:pt x="179364" y="344957"/>
                  <a:pt x="90832" y="377252"/>
                  <a:pt x="162656" y="353311"/>
                </a:cubicBezTo>
                <a:cubicBezTo>
                  <a:pt x="235681" y="356486"/>
                  <a:pt x="308823" y="357628"/>
                  <a:pt x="381731" y="362836"/>
                </a:cubicBezTo>
                <a:cubicBezTo>
                  <a:pt x="397879" y="363989"/>
                  <a:pt x="413167" y="372361"/>
                  <a:pt x="429356" y="372361"/>
                </a:cubicBezTo>
                <a:cubicBezTo>
                  <a:pt x="464425" y="372361"/>
                  <a:pt x="499206" y="366011"/>
                  <a:pt x="534131" y="362836"/>
                </a:cubicBezTo>
                <a:cubicBezTo>
                  <a:pt x="556356" y="340611"/>
                  <a:pt x="590867" y="325979"/>
                  <a:pt x="600806" y="296161"/>
                </a:cubicBezTo>
                <a:cubicBezTo>
                  <a:pt x="623476" y="228151"/>
                  <a:pt x="603148" y="250150"/>
                  <a:pt x="648431" y="219961"/>
                </a:cubicBezTo>
                <a:cubicBezTo>
                  <a:pt x="651483" y="207754"/>
                  <a:pt x="660649" y="166951"/>
                  <a:pt x="667481" y="153286"/>
                </a:cubicBezTo>
                <a:cubicBezTo>
                  <a:pt x="672601" y="143047"/>
                  <a:pt x="680181" y="134236"/>
                  <a:pt x="686531" y="124711"/>
                </a:cubicBezTo>
                <a:cubicBezTo>
                  <a:pt x="687038" y="122685"/>
                  <a:pt x="700701" y="63892"/>
                  <a:pt x="705581" y="58036"/>
                </a:cubicBezTo>
                <a:cubicBezTo>
                  <a:pt x="715744" y="45840"/>
                  <a:pt x="730763" y="38688"/>
                  <a:pt x="743681" y="29461"/>
                </a:cubicBezTo>
                <a:cubicBezTo>
                  <a:pt x="775994" y="6380"/>
                  <a:pt x="765444" y="12682"/>
                  <a:pt x="800831" y="886"/>
                </a:cubicBezTo>
                <a:cubicBezTo>
                  <a:pt x="823056" y="4061"/>
                  <a:pt x="854301" y="-7746"/>
                  <a:pt x="867506" y="10411"/>
                </a:cubicBezTo>
                <a:cubicBezTo>
                  <a:pt x="886274" y="36216"/>
                  <a:pt x="870773" y="74372"/>
                  <a:pt x="877031" y="105661"/>
                </a:cubicBezTo>
                <a:cubicBezTo>
                  <a:pt x="880384" y="122427"/>
                  <a:pt x="891053" y="136944"/>
                  <a:pt x="896081" y="153286"/>
                </a:cubicBezTo>
                <a:cubicBezTo>
                  <a:pt x="908120" y="192412"/>
                  <a:pt x="904888" y="228768"/>
                  <a:pt x="934181" y="258061"/>
                </a:cubicBezTo>
                <a:cubicBezTo>
                  <a:pt x="945406" y="269286"/>
                  <a:pt x="959581" y="277111"/>
                  <a:pt x="972281" y="286636"/>
                </a:cubicBezTo>
                <a:cubicBezTo>
                  <a:pt x="998305" y="282918"/>
                  <a:pt x="1089255" y="278039"/>
                  <a:pt x="1134206" y="258061"/>
                </a:cubicBezTo>
                <a:cubicBezTo>
                  <a:pt x="1153669" y="249411"/>
                  <a:pt x="1171967" y="238299"/>
                  <a:pt x="1191356" y="229486"/>
                </a:cubicBezTo>
                <a:cubicBezTo>
                  <a:pt x="1206921" y="222411"/>
                  <a:pt x="1224320" y="219233"/>
                  <a:pt x="1238981" y="210436"/>
                </a:cubicBezTo>
                <a:cubicBezTo>
                  <a:pt x="1256414" y="199976"/>
                  <a:pt x="1270164" y="184293"/>
                  <a:pt x="1286606" y="172336"/>
                </a:cubicBezTo>
                <a:cubicBezTo>
                  <a:pt x="1305122" y="158870"/>
                  <a:pt x="1324706" y="146936"/>
                  <a:pt x="1343756" y="134236"/>
                </a:cubicBezTo>
                <a:lnTo>
                  <a:pt x="1400906" y="96136"/>
                </a:lnTo>
                <a:cubicBezTo>
                  <a:pt x="1410431" y="89786"/>
                  <a:pt x="1421386" y="85181"/>
                  <a:pt x="1429481" y="77086"/>
                </a:cubicBezTo>
                <a:cubicBezTo>
                  <a:pt x="1447426" y="59141"/>
                  <a:pt x="1462761" y="40070"/>
                  <a:pt x="1486631" y="29461"/>
                </a:cubicBezTo>
                <a:cubicBezTo>
                  <a:pt x="1504981" y="21306"/>
                  <a:pt x="1524731" y="16761"/>
                  <a:pt x="1543781" y="10411"/>
                </a:cubicBezTo>
                <a:cubicBezTo>
                  <a:pt x="1569181" y="13586"/>
                  <a:pt x="1596352" y="10091"/>
                  <a:pt x="1619981" y="19936"/>
                </a:cubicBezTo>
                <a:cubicBezTo>
                  <a:pt x="1636560" y="26844"/>
                  <a:pt x="1646861" y="44011"/>
                  <a:pt x="1658081" y="58036"/>
                </a:cubicBezTo>
                <a:cubicBezTo>
                  <a:pt x="1672384" y="75914"/>
                  <a:pt x="1685218" y="95086"/>
                  <a:pt x="1696181" y="115186"/>
                </a:cubicBezTo>
                <a:cubicBezTo>
                  <a:pt x="1704368" y="130196"/>
                  <a:pt x="1709228" y="146802"/>
                  <a:pt x="1715231" y="162811"/>
                </a:cubicBezTo>
                <a:cubicBezTo>
                  <a:pt x="1718756" y="172212"/>
                  <a:pt x="1719775" y="182669"/>
                  <a:pt x="1724756" y="191386"/>
                </a:cubicBezTo>
                <a:cubicBezTo>
                  <a:pt x="1732632" y="205169"/>
                  <a:pt x="1743806" y="216786"/>
                  <a:pt x="1753331" y="229486"/>
                </a:cubicBezTo>
                <a:cubicBezTo>
                  <a:pt x="1768794" y="306800"/>
                  <a:pt x="1775338" y="312776"/>
                  <a:pt x="1743806" y="419986"/>
                </a:cubicBezTo>
                <a:cubicBezTo>
                  <a:pt x="1739792" y="433634"/>
                  <a:pt x="1697223" y="445039"/>
                  <a:pt x="1686656" y="448561"/>
                </a:cubicBezTo>
                <a:cubicBezTo>
                  <a:pt x="1626718" y="493514"/>
                  <a:pt x="1618902" y="486167"/>
                  <a:pt x="1591406" y="534286"/>
                </a:cubicBezTo>
                <a:cubicBezTo>
                  <a:pt x="1584361" y="546614"/>
                  <a:pt x="1578706" y="559686"/>
                  <a:pt x="1572356" y="572386"/>
                </a:cubicBezTo>
                <a:cubicBezTo>
                  <a:pt x="1575531" y="610486"/>
                  <a:pt x="1567045" y="651450"/>
                  <a:pt x="1581881" y="686686"/>
                </a:cubicBezTo>
                <a:cubicBezTo>
                  <a:pt x="1594078" y="715654"/>
                  <a:pt x="1648556" y="753361"/>
                  <a:pt x="1648556" y="753361"/>
                </a:cubicBezTo>
                <a:cubicBezTo>
                  <a:pt x="1654906" y="769236"/>
                  <a:pt x="1666469" y="783926"/>
                  <a:pt x="1667606" y="800986"/>
                </a:cubicBezTo>
                <a:cubicBezTo>
                  <a:pt x="1669729" y="832824"/>
                  <a:pt x="1670870" y="867003"/>
                  <a:pt x="1658081" y="896236"/>
                </a:cubicBezTo>
                <a:cubicBezTo>
                  <a:pt x="1647283" y="920918"/>
                  <a:pt x="1619981" y="934336"/>
                  <a:pt x="1600931" y="953386"/>
                </a:cubicBezTo>
                <a:cubicBezTo>
                  <a:pt x="1588231" y="966086"/>
                  <a:pt x="1580255" y="987130"/>
                  <a:pt x="1562831" y="991486"/>
                </a:cubicBezTo>
                <a:cubicBezTo>
                  <a:pt x="1550131" y="994661"/>
                  <a:pt x="1536988" y="996414"/>
                  <a:pt x="1524731" y="1001011"/>
                </a:cubicBezTo>
                <a:cubicBezTo>
                  <a:pt x="1510352" y="1006403"/>
                  <a:pt x="1476978" y="1028403"/>
                  <a:pt x="1458056" y="1029586"/>
                </a:cubicBezTo>
                <a:cubicBezTo>
                  <a:pt x="1366106" y="1035333"/>
                  <a:pt x="1273906" y="1035936"/>
                  <a:pt x="1181831" y="1039111"/>
                </a:cubicBezTo>
                <a:lnTo>
                  <a:pt x="1105631" y="1058161"/>
                </a:lnTo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228732" y="323281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80849" y="3190876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cost_so_far</a:t>
            </a:r>
            <a:r>
              <a:rPr lang="en-US" altLang="ko-KR" dirty="0"/>
              <a:t>[A] = 10</a:t>
            </a:r>
            <a:endParaRPr lang="ko-KR" altLang="en-US" dirty="0"/>
          </a:p>
        </p:txBody>
      </p:sp>
      <p:cxnSp>
        <p:nvCxnSpPr>
          <p:cNvPr id="26" name="직선 화살표 연결선 25"/>
          <p:cNvCxnSpPr>
            <a:stCxn id="39" idx="6"/>
            <a:endCxn id="41" idx="1"/>
          </p:cNvCxnSpPr>
          <p:nvPr/>
        </p:nvCxnSpPr>
        <p:spPr>
          <a:xfrm>
            <a:off x="1528587" y="3914776"/>
            <a:ext cx="361950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794694" y="434678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229721" y="37270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15694" y="144905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9" name="타원 38"/>
          <p:cNvSpPr/>
          <p:nvPr/>
        </p:nvSpPr>
        <p:spPr>
          <a:xfrm>
            <a:off x="804687" y="3552826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890537" y="373011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752482" y="2480502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h(B)=1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269001" y="431598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h(C)=10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752344" y="304814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h(D)=0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5831265" y="2934940"/>
            <a:ext cx="178130" cy="84302"/>
          </a:xfrm>
          <a:prstGeom prst="straightConnector1">
            <a:avLst/>
          </a:prstGeom>
          <a:ln w="1270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693539" y="2209862"/>
            <a:ext cx="261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priority[B]=10+5+1=16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79426" y="5411440"/>
            <a:ext cx="2751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priority[C]=10+4+10=24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40828" y="3451701"/>
            <a:ext cx="2799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priority[D]=15+5+0=20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0" name="직선 화살표 연결선 29"/>
          <p:cNvCxnSpPr>
            <a:stCxn id="41" idx="3"/>
            <a:endCxn id="5" idx="2"/>
          </p:cNvCxnSpPr>
          <p:nvPr/>
        </p:nvCxnSpPr>
        <p:spPr>
          <a:xfrm>
            <a:off x="2229091" y="3914776"/>
            <a:ext cx="464244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38114" y="6031480"/>
            <a:ext cx="6569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C00000"/>
                </a:solidFill>
              </a:rPr>
              <a:t>Optimal </a:t>
            </a:r>
            <a:r>
              <a:rPr lang="ko-KR" altLang="en-US" sz="2400" dirty="0">
                <a:solidFill>
                  <a:srgbClr val="C00000"/>
                </a:solidFill>
              </a:rPr>
              <a:t>하지 않은 경로 </a:t>
            </a:r>
            <a:r>
              <a:rPr lang="en-US" altLang="ko-KR" sz="2400" dirty="0">
                <a:solidFill>
                  <a:srgbClr val="C00000"/>
                </a:solidFill>
              </a:rPr>
              <a:t>S</a:t>
            </a:r>
            <a:r>
              <a:rPr lang="en-US" altLang="ko-KR" sz="2400" dirty="0">
                <a:solidFill>
                  <a:srgbClr val="C00000"/>
                </a:solidFill>
                <a:sym typeface="Wingdings" panose="05000000000000000000" pitchFamily="2" charset="2"/>
              </a:rPr>
              <a:t>...ABD </a:t>
            </a:r>
            <a:r>
              <a:rPr lang="ko-KR" altLang="en-US" sz="2400" dirty="0">
                <a:solidFill>
                  <a:srgbClr val="C00000"/>
                </a:solidFill>
                <a:sym typeface="Wingdings" panose="05000000000000000000" pitchFamily="2" charset="2"/>
              </a:rPr>
              <a:t>선택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sp>
        <p:nvSpPr>
          <p:cNvPr id="12" name="자유형 11"/>
          <p:cNvSpPr/>
          <p:nvPr/>
        </p:nvSpPr>
        <p:spPr>
          <a:xfrm>
            <a:off x="5314950" y="3590925"/>
            <a:ext cx="1323975" cy="1457325"/>
          </a:xfrm>
          <a:custGeom>
            <a:avLst/>
            <a:gdLst>
              <a:gd name="connsiteX0" fmla="*/ 0 w 1323975"/>
              <a:gd name="connsiteY0" fmla="*/ 1238250 h 1457325"/>
              <a:gd name="connsiteX1" fmla="*/ 47625 w 1323975"/>
              <a:gd name="connsiteY1" fmla="*/ 1276350 h 1457325"/>
              <a:gd name="connsiteX2" fmla="*/ 85725 w 1323975"/>
              <a:gd name="connsiteY2" fmla="*/ 1333500 h 1457325"/>
              <a:gd name="connsiteX3" fmla="*/ 114300 w 1323975"/>
              <a:gd name="connsiteY3" fmla="*/ 1371600 h 1457325"/>
              <a:gd name="connsiteX4" fmla="*/ 152400 w 1323975"/>
              <a:gd name="connsiteY4" fmla="*/ 1409700 h 1457325"/>
              <a:gd name="connsiteX5" fmla="*/ 180975 w 1323975"/>
              <a:gd name="connsiteY5" fmla="*/ 1438275 h 1457325"/>
              <a:gd name="connsiteX6" fmla="*/ 238125 w 1323975"/>
              <a:gd name="connsiteY6" fmla="*/ 1457325 h 1457325"/>
              <a:gd name="connsiteX7" fmla="*/ 342900 w 1323975"/>
              <a:gd name="connsiteY7" fmla="*/ 1447800 h 1457325"/>
              <a:gd name="connsiteX8" fmla="*/ 371475 w 1323975"/>
              <a:gd name="connsiteY8" fmla="*/ 1438275 h 1457325"/>
              <a:gd name="connsiteX9" fmla="*/ 381000 w 1323975"/>
              <a:gd name="connsiteY9" fmla="*/ 1409700 h 1457325"/>
              <a:gd name="connsiteX10" fmla="*/ 409575 w 1323975"/>
              <a:gd name="connsiteY10" fmla="*/ 1228725 h 1457325"/>
              <a:gd name="connsiteX11" fmla="*/ 466725 w 1323975"/>
              <a:gd name="connsiteY11" fmla="*/ 1162050 h 1457325"/>
              <a:gd name="connsiteX12" fmla="*/ 552450 w 1323975"/>
              <a:gd name="connsiteY12" fmla="*/ 1171575 h 1457325"/>
              <a:gd name="connsiteX13" fmla="*/ 628650 w 1323975"/>
              <a:gd name="connsiteY13" fmla="*/ 1219200 h 1457325"/>
              <a:gd name="connsiteX14" fmla="*/ 638175 w 1323975"/>
              <a:gd name="connsiteY14" fmla="*/ 1257300 h 1457325"/>
              <a:gd name="connsiteX15" fmla="*/ 647700 w 1323975"/>
              <a:gd name="connsiteY15" fmla="*/ 1314450 h 1457325"/>
              <a:gd name="connsiteX16" fmla="*/ 676275 w 1323975"/>
              <a:gd name="connsiteY16" fmla="*/ 1352550 h 1457325"/>
              <a:gd name="connsiteX17" fmla="*/ 685800 w 1323975"/>
              <a:gd name="connsiteY17" fmla="*/ 1381125 h 1457325"/>
              <a:gd name="connsiteX18" fmla="*/ 752475 w 1323975"/>
              <a:gd name="connsiteY18" fmla="*/ 1409700 h 1457325"/>
              <a:gd name="connsiteX19" fmla="*/ 971550 w 1323975"/>
              <a:gd name="connsiteY19" fmla="*/ 1400175 h 1457325"/>
              <a:gd name="connsiteX20" fmla="*/ 1000125 w 1323975"/>
              <a:gd name="connsiteY20" fmla="*/ 1371600 h 1457325"/>
              <a:gd name="connsiteX21" fmla="*/ 990600 w 1323975"/>
              <a:gd name="connsiteY21" fmla="*/ 1238250 h 1457325"/>
              <a:gd name="connsiteX22" fmla="*/ 914400 w 1323975"/>
              <a:gd name="connsiteY22" fmla="*/ 1181100 h 1457325"/>
              <a:gd name="connsiteX23" fmla="*/ 819150 w 1323975"/>
              <a:gd name="connsiteY23" fmla="*/ 1095375 h 1457325"/>
              <a:gd name="connsiteX24" fmla="*/ 742950 w 1323975"/>
              <a:gd name="connsiteY24" fmla="*/ 1019175 h 1457325"/>
              <a:gd name="connsiteX25" fmla="*/ 733425 w 1323975"/>
              <a:gd name="connsiteY25" fmla="*/ 971550 h 1457325"/>
              <a:gd name="connsiteX26" fmla="*/ 762000 w 1323975"/>
              <a:gd name="connsiteY26" fmla="*/ 847725 h 1457325"/>
              <a:gd name="connsiteX27" fmla="*/ 800100 w 1323975"/>
              <a:gd name="connsiteY27" fmla="*/ 828675 h 1457325"/>
              <a:gd name="connsiteX28" fmla="*/ 904875 w 1323975"/>
              <a:gd name="connsiteY28" fmla="*/ 781050 h 1457325"/>
              <a:gd name="connsiteX29" fmla="*/ 942975 w 1323975"/>
              <a:gd name="connsiteY29" fmla="*/ 742950 h 1457325"/>
              <a:gd name="connsiteX30" fmla="*/ 914400 w 1323975"/>
              <a:gd name="connsiteY30" fmla="*/ 628650 h 1457325"/>
              <a:gd name="connsiteX31" fmla="*/ 819150 w 1323975"/>
              <a:gd name="connsiteY31" fmla="*/ 552450 h 1457325"/>
              <a:gd name="connsiteX32" fmla="*/ 790575 w 1323975"/>
              <a:gd name="connsiteY32" fmla="*/ 533400 h 1457325"/>
              <a:gd name="connsiteX33" fmla="*/ 800100 w 1323975"/>
              <a:gd name="connsiteY33" fmla="*/ 457200 h 1457325"/>
              <a:gd name="connsiteX34" fmla="*/ 828675 w 1323975"/>
              <a:gd name="connsiteY34" fmla="*/ 447675 h 1457325"/>
              <a:gd name="connsiteX35" fmla="*/ 933450 w 1323975"/>
              <a:gd name="connsiteY35" fmla="*/ 466725 h 1457325"/>
              <a:gd name="connsiteX36" fmla="*/ 962025 w 1323975"/>
              <a:gd name="connsiteY36" fmla="*/ 485775 h 1457325"/>
              <a:gd name="connsiteX37" fmla="*/ 1038225 w 1323975"/>
              <a:gd name="connsiteY37" fmla="*/ 571500 h 1457325"/>
              <a:gd name="connsiteX38" fmla="*/ 1057275 w 1323975"/>
              <a:gd name="connsiteY38" fmla="*/ 600075 h 1457325"/>
              <a:gd name="connsiteX39" fmla="*/ 1133475 w 1323975"/>
              <a:gd name="connsiteY39" fmla="*/ 647700 h 1457325"/>
              <a:gd name="connsiteX40" fmla="*/ 1285875 w 1323975"/>
              <a:gd name="connsiteY40" fmla="*/ 628650 h 1457325"/>
              <a:gd name="connsiteX41" fmla="*/ 1323975 w 1323975"/>
              <a:gd name="connsiteY41" fmla="*/ 571500 h 1457325"/>
              <a:gd name="connsiteX42" fmla="*/ 1314450 w 1323975"/>
              <a:gd name="connsiteY42" fmla="*/ 457200 h 1457325"/>
              <a:gd name="connsiteX43" fmla="*/ 1238250 w 1323975"/>
              <a:gd name="connsiteY43" fmla="*/ 409575 h 1457325"/>
              <a:gd name="connsiteX44" fmla="*/ 1162050 w 1323975"/>
              <a:gd name="connsiteY44" fmla="*/ 390525 h 1457325"/>
              <a:gd name="connsiteX45" fmla="*/ 1133475 w 1323975"/>
              <a:gd name="connsiteY45" fmla="*/ 381000 h 1457325"/>
              <a:gd name="connsiteX46" fmla="*/ 1047750 w 1323975"/>
              <a:gd name="connsiteY46" fmla="*/ 371475 h 1457325"/>
              <a:gd name="connsiteX47" fmla="*/ 914400 w 1323975"/>
              <a:gd name="connsiteY47" fmla="*/ 314325 h 1457325"/>
              <a:gd name="connsiteX48" fmla="*/ 847725 w 1323975"/>
              <a:gd name="connsiteY48" fmla="*/ 219075 h 1457325"/>
              <a:gd name="connsiteX49" fmla="*/ 838200 w 1323975"/>
              <a:gd name="connsiteY49" fmla="*/ 180975 h 1457325"/>
              <a:gd name="connsiteX50" fmla="*/ 847725 w 1323975"/>
              <a:gd name="connsiteY50" fmla="*/ 104775 h 1457325"/>
              <a:gd name="connsiteX51" fmla="*/ 914400 w 1323975"/>
              <a:gd name="connsiteY51" fmla="*/ 66675 h 1457325"/>
              <a:gd name="connsiteX52" fmla="*/ 942975 w 1323975"/>
              <a:gd name="connsiteY52" fmla="*/ 47625 h 1457325"/>
              <a:gd name="connsiteX53" fmla="*/ 971550 w 1323975"/>
              <a:gd name="connsiteY53" fmla="*/ 38100 h 1457325"/>
              <a:gd name="connsiteX54" fmla="*/ 971550 w 1323975"/>
              <a:gd name="connsiteY54" fmla="*/ 0 h 145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323975" h="1457325">
                <a:moveTo>
                  <a:pt x="0" y="1238250"/>
                </a:moveTo>
                <a:cubicBezTo>
                  <a:pt x="15875" y="1250950"/>
                  <a:pt x="34025" y="1261239"/>
                  <a:pt x="47625" y="1276350"/>
                </a:cubicBezTo>
                <a:cubicBezTo>
                  <a:pt x="62941" y="1293368"/>
                  <a:pt x="71988" y="1315184"/>
                  <a:pt x="85725" y="1333500"/>
                </a:cubicBezTo>
                <a:lnTo>
                  <a:pt x="114300" y="1371600"/>
                </a:lnTo>
                <a:cubicBezTo>
                  <a:pt x="132443" y="1426029"/>
                  <a:pt x="108857" y="1380671"/>
                  <a:pt x="152400" y="1409700"/>
                </a:cubicBezTo>
                <a:cubicBezTo>
                  <a:pt x="163608" y="1417172"/>
                  <a:pt x="169200" y="1431733"/>
                  <a:pt x="180975" y="1438275"/>
                </a:cubicBezTo>
                <a:cubicBezTo>
                  <a:pt x="198528" y="1448027"/>
                  <a:pt x="238125" y="1457325"/>
                  <a:pt x="238125" y="1457325"/>
                </a:cubicBezTo>
                <a:cubicBezTo>
                  <a:pt x="273050" y="1454150"/>
                  <a:pt x="308183" y="1452760"/>
                  <a:pt x="342900" y="1447800"/>
                </a:cubicBezTo>
                <a:cubicBezTo>
                  <a:pt x="352839" y="1446380"/>
                  <a:pt x="364375" y="1445375"/>
                  <a:pt x="371475" y="1438275"/>
                </a:cubicBezTo>
                <a:cubicBezTo>
                  <a:pt x="378575" y="1431175"/>
                  <a:pt x="377825" y="1419225"/>
                  <a:pt x="381000" y="1409700"/>
                </a:cubicBezTo>
                <a:cubicBezTo>
                  <a:pt x="395681" y="1174809"/>
                  <a:pt x="361292" y="1315634"/>
                  <a:pt x="409575" y="1228725"/>
                </a:cubicBezTo>
                <a:cubicBezTo>
                  <a:pt x="447149" y="1161092"/>
                  <a:pt x="415819" y="1179019"/>
                  <a:pt x="466725" y="1162050"/>
                </a:cubicBezTo>
                <a:cubicBezTo>
                  <a:pt x="495300" y="1165225"/>
                  <a:pt x="524435" y="1165110"/>
                  <a:pt x="552450" y="1171575"/>
                </a:cubicBezTo>
                <a:cubicBezTo>
                  <a:pt x="577631" y="1177386"/>
                  <a:pt x="609510" y="1204845"/>
                  <a:pt x="628650" y="1219200"/>
                </a:cubicBezTo>
                <a:cubicBezTo>
                  <a:pt x="631825" y="1231900"/>
                  <a:pt x="635608" y="1244463"/>
                  <a:pt x="638175" y="1257300"/>
                </a:cubicBezTo>
                <a:cubicBezTo>
                  <a:pt x="641963" y="1276238"/>
                  <a:pt x="640527" y="1296519"/>
                  <a:pt x="647700" y="1314450"/>
                </a:cubicBezTo>
                <a:cubicBezTo>
                  <a:pt x="653596" y="1329190"/>
                  <a:pt x="666750" y="1339850"/>
                  <a:pt x="676275" y="1352550"/>
                </a:cubicBezTo>
                <a:cubicBezTo>
                  <a:pt x="679450" y="1362075"/>
                  <a:pt x="679528" y="1373285"/>
                  <a:pt x="685800" y="1381125"/>
                </a:cubicBezTo>
                <a:cubicBezTo>
                  <a:pt x="702245" y="1401681"/>
                  <a:pt x="729596" y="1403980"/>
                  <a:pt x="752475" y="1409700"/>
                </a:cubicBezTo>
                <a:cubicBezTo>
                  <a:pt x="825500" y="1406525"/>
                  <a:pt x="899306" y="1411289"/>
                  <a:pt x="971550" y="1400175"/>
                </a:cubicBezTo>
                <a:cubicBezTo>
                  <a:pt x="984864" y="1398127"/>
                  <a:pt x="998551" y="1384978"/>
                  <a:pt x="1000125" y="1371600"/>
                </a:cubicBezTo>
                <a:cubicBezTo>
                  <a:pt x="1005332" y="1327342"/>
                  <a:pt x="1000807" y="1281629"/>
                  <a:pt x="990600" y="1238250"/>
                </a:cubicBezTo>
                <a:cubicBezTo>
                  <a:pt x="986034" y="1218844"/>
                  <a:pt x="922587" y="1186012"/>
                  <a:pt x="914400" y="1181100"/>
                </a:cubicBezTo>
                <a:cubicBezTo>
                  <a:pt x="862350" y="1103025"/>
                  <a:pt x="947187" y="1223412"/>
                  <a:pt x="819150" y="1095375"/>
                </a:cubicBezTo>
                <a:lnTo>
                  <a:pt x="742950" y="1019175"/>
                </a:lnTo>
                <a:cubicBezTo>
                  <a:pt x="739775" y="1003300"/>
                  <a:pt x="731637" y="987640"/>
                  <a:pt x="733425" y="971550"/>
                </a:cubicBezTo>
                <a:cubicBezTo>
                  <a:pt x="738103" y="929449"/>
                  <a:pt x="744087" y="886111"/>
                  <a:pt x="762000" y="847725"/>
                </a:cubicBezTo>
                <a:cubicBezTo>
                  <a:pt x="768005" y="834858"/>
                  <a:pt x="786917" y="833948"/>
                  <a:pt x="800100" y="828675"/>
                </a:cubicBezTo>
                <a:cubicBezTo>
                  <a:pt x="854900" y="806755"/>
                  <a:pt x="858390" y="817205"/>
                  <a:pt x="904875" y="781050"/>
                </a:cubicBezTo>
                <a:cubicBezTo>
                  <a:pt x="919052" y="770023"/>
                  <a:pt x="930275" y="755650"/>
                  <a:pt x="942975" y="742950"/>
                </a:cubicBezTo>
                <a:cubicBezTo>
                  <a:pt x="933450" y="704850"/>
                  <a:pt x="931963" y="663776"/>
                  <a:pt x="914400" y="628650"/>
                </a:cubicBezTo>
                <a:cubicBezTo>
                  <a:pt x="888342" y="576535"/>
                  <a:pt x="859668" y="575603"/>
                  <a:pt x="819150" y="552450"/>
                </a:cubicBezTo>
                <a:cubicBezTo>
                  <a:pt x="809211" y="546770"/>
                  <a:pt x="800100" y="539750"/>
                  <a:pt x="790575" y="533400"/>
                </a:cubicBezTo>
                <a:cubicBezTo>
                  <a:pt x="793750" y="508000"/>
                  <a:pt x="789704" y="480591"/>
                  <a:pt x="800100" y="457200"/>
                </a:cubicBezTo>
                <a:cubicBezTo>
                  <a:pt x="804178" y="448025"/>
                  <a:pt x="818660" y="446960"/>
                  <a:pt x="828675" y="447675"/>
                </a:cubicBezTo>
                <a:cubicBezTo>
                  <a:pt x="864082" y="450204"/>
                  <a:pt x="898525" y="460375"/>
                  <a:pt x="933450" y="466725"/>
                </a:cubicBezTo>
                <a:cubicBezTo>
                  <a:pt x="942975" y="473075"/>
                  <a:pt x="953333" y="478325"/>
                  <a:pt x="962025" y="485775"/>
                </a:cubicBezTo>
                <a:cubicBezTo>
                  <a:pt x="991133" y="510724"/>
                  <a:pt x="1015356" y="541007"/>
                  <a:pt x="1038225" y="571500"/>
                </a:cubicBezTo>
                <a:cubicBezTo>
                  <a:pt x="1045094" y="580658"/>
                  <a:pt x="1049180" y="591980"/>
                  <a:pt x="1057275" y="600075"/>
                </a:cubicBezTo>
                <a:cubicBezTo>
                  <a:pt x="1082005" y="624805"/>
                  <a:pt x="1103295" y="632610"/>
                  <a:pt x="1133475" y="647700"/>
                </a:cubicBezTo>
                <a:cubicBezTo>
                  <a:pt x="1184275" y="641350"/>
                  <a:pt x="1238341" y="647663"/>
                  <a:pt x="1285875" y="628650"/>
                </a:cubicBezTo>
                <a:cubicBezTo>
                  <a:pt x="1307133" y="620147"/>
                  <a:pt x="1323975" y="571500"/>
                  <a:pt x="1323975" y="571500"/>
                </a:cubicBezTo>
                <a:cubicBezTo>
                  <a:pt x="1320800" y="533400"/>
                  <a:pt x="1324301" y="494141"/>
                  <a:pt x="1314450" y="457200"/>
                </a:cubicBezTo>
                <a:cubicBezTo>
                  <a:pt x="1307542" y="431295"/>
                  <a:pt x="1255534" y="414893"/>
                  <a:pt x="1238250" y="409575"/>
                </a:cubicBezTo>
                <a:cubicBezTo>
                  <a:pt x="1213226" y="401875"/>
                  <a:pt x="1186888" y="398804"/>
                  <a:pt x="1162050" y="390525"/>
                </a:cubicBezTo>
                <a:cubicBezTo>
                  <a:pt x="1152525" y="387350"/>
                  <a:pt x="1143379" y="382651"/>
                  <a:pt x="1133475" y="381000"/>
                </a:cubicBezTo>
                <a:cubicBezTo>
                  <a:pt x="1105115" y="376273"/>
                  <a:pt x="1076325" y="374650"/>
                  <a:pt x="1047750" y="371475"/>
                </a:cubicBezTo>
                <a:cubicBezTo>
                  <a:pt x="940791" y="317996"/>
                  <a:pt x="986938" y="332459"/>
                  <a:pt x="914400" y="314325"/>
                </a:cubicBezTo>
                <a:cubicBezTo>
                  <a:pt x="881611" y="274978"/>
                  <a:pt x="864165" y="262915"/>
                  <a:pt x="847725" y="219075"/>
                </a:cubicBezTo>
                <a:cubicBezTo>
                  <a:pt x="843128" y="206818"/>
                  <a:pt x="841375" y="193675"/>
                  <a:pt x="838200" y="180975"/>
                </a:cubicBezTo>
                <a:cubicBezTo>
                  <a:pt x="841375" y="155575"/>
                  <a:pt x="837133" y="128078"/>
                  <a:pt x="847725" y="104775"/>
                </a:cubicBezTo>
                <a:cubicBezTo>
                  <a:pt x="861273" y="74969"/>
                  <a:pt x="891373" y="78189"/>
                  <a:pt x="914400" y="66675"/>
                </a:cubicBezTo>
                <a:cubicBezTo>
                  <a:pt x="924639" y="61555"/>
                  <a:pt x="932736" y="52745"/>
                  <a:pt x="942975" y="47625"/>
                </a:cubicBezTo>
                <a:cubicBezTo>
                  <a:pt x="951955" y="43135"/>
                  <a:pt x="966384" y="46709"/>
                  <a:pt x="971550" y="38100"/>
                </a:cubicBezTo>
                <a:cubicBezTo>
                  <a:pt x="978084" y="27210"/>
                  <a:pt x="971550" y="12700"/>
                  <a:pt x="971550" y="0"/>
                </a:cubicBezTo>
              </a:path>
            </a:pathLst>
          </a:custGeom>
          <a:noFill/>
          <a:ln w="12700"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56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27" grpId="0"/>
      <p:bldP spid="28" grpId="0"/>
      <p:bldP spid="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Consistent Heuristic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heuristic </a:t>
            </a:r>
            <a:r>
              <a:rPr lang="en-US" altLang="ko-KR" i="1" dirty="0"/>
              <a:t>h</a:t>
            </a:r>
            <a:r>
              <a:rPr lang="en-US" altLang="ko-KR" dirty="0"/>
              <a:t> is </a:t>
            </a:r>
            <a:r>
              <a:rPr lang="en-US" altLang="ko-KR" b="1" dirty="0"/>
              <a:t>consistent</a:t>
            </a:r>
            <a:r>
              <a:rPr lang="en-US" altLang="ko-KR" dirty="0"/>
              <a:t> if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74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43080" y="2876233"/>
                <a:ext cx="721671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0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</a:rPr>
                            <m:t>Cost</m:t>
                          </m:r>
                        </m:e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ko-KR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latin typeface="Cambria Math" panose="02040503050406030204" pitchFamily="18" charset="0"/>
                        </a:rPr>
                        <m:t>Cost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ko-K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0,</m:t>
                      </m:r>
                      <m:r>
                        <a:rPr lang="en-US" altLang="ko-K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where</m:t>
                      </m:r>
                      <m:r>
                        <a:rPr lang="en-US" altLang="ko-K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ko-KR" sz="20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Succ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080" y="2876233"/>
                <a:ext cx="7216719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84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3942" y="1886614"/>
                <a:ext cx="139916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</m:sub>
                          </m:sSub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942" y="1886614"/>
                <a:ext cx="1399166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3043" r="-2609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102396" y="6198805"/>
                <a:ext cx="281807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latin typeface="Cambria Math" panose="02040503050406030204" pitchFamily="18" charset="0"/>
                        </a:rPr>
                        <m:t>Cost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ko-K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396" y="6198805"/>
                <a:ext cx="2818079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1082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302380" y="2291716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and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2291938" y="4709063"/>
            <a:ext cx="278674" cy="278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376454" y="3865852"/>
            <a:ext cx="278674" cy="278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986407" y="5067635"/>
            <a:ext cx="278674" cy="278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6071860" y="5346309"/>
                <a:ext cx="6908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860" y="5346309"/>
                <a:ext cx="690830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1879782" y="4987737"/>
                <a:ext cx="3785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782" y="4987737"/>
                <a:ext cx="378565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4438562" y="3515301"/>
                <a:ext cx="4331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562" y="3515301"/>
                <a:ext cx="433131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703670" y="4042514"/>
                <a:ext cx="1035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Cost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670" y="4042514"/>
                <a:ext cx="1035540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4142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화살표 연결선 16"/>
          <p:cNvCxnSpPr>
            <a:stCxn id="9" idx="7"/>
            <a:endCxn id="10" idx="3"/>
          </p:cNvCxnSpPr>
          <p:nvPr/>
        </p:nvCxnSpPr>
        <p:spPr>
          <a:xfrm flipV="1">
            <a:off x="2529801" y="4103715"/>
            <a:ext cx="1887464" cy="646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0" idx="5"/>
            <a:endCxn id="11" idx="1"/>
          </p:cNvCxnSpPr>
          <p:nvPr/>
        </p:nvCxnSpPr>
        <p:spPr>
          <a:xfrm>
            <a:off x="4614317" y="4103715"/>
            <a:ext cx="1412901" cy="100473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9" idx="5"/>
            <a:endCxn id="11" idx="2"/>
          </p:cNvCxnSpPr>
          <p:nvPr/>
        </p:nvCxnSpPr>
        <p:spPr>
          <a:xfrm>
            <a:off x="2529801" y="4946926"/>
            <a:ext cx="3456606" cy="26004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/>
              <p:cNvSpPr/>
              <p:nvPr/>
            </p:nvSpPr>
            <p:spPr>
              <a:xfrm>
                <a:off x="5088955" y="4142851"/>
                <a:ext cx="7569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4" name="직사각형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955" y="4142851"/>
                <a:ext cx="756937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/>
              <p:cNvSpPr/>
              <p:nvPr/>
            </p:nvSpPr>
            <p:spPr>
              <a:xfrm>
                <a:off x="3739210" y="5099583"/>
                <a:ext cx="7023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5" name="직사각형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210" y="5099583"/>
                <a:ext cx="702372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3396707" y="5768293"/>
            <a:ext cx="2450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Triangle Inequality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882981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Consistent Heuristic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5792986"/>
            <a:ext cx="8801100" cy="912161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Consistency implies admissibility</a:t>
            </a:r>
          </a:p>
          <a:p>
            <a:r>
              <a:rPr lang="en-US" altLang="ko-KR" dirty="0"/>
              <a:t>Consistent heuristic</a:t>
            </a:r>
            <a:r>
              <a:rPr lang="ko-KR" altLang="en-US" dirty="0"/>
              <a:t>은 </a:t>
            </a:r>
            <a:r>
              <a:rPr lang="en-US" altLang="ko-KR" dirty="0"/>
              <a:t>minimum cost path</a:t>
            </a:r>
            <a:r>
              <a:rPr lang="ko-KR" altLang="en-US" dirty="0"/>
              <a:t>를 찾는 것이 보장됨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75</a:t>
            </a:fld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4109154" y="2902922"/>
            <a:ext cx="278674" cy="278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271304" y="2902922"/>
            <a:ext cx="278674" cy="278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6947004" y="2902922"/>
            <a:ext cx="278674" cy="278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6740926" y="3234986"/>
                <a:ext cx="6908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26" y="3234986"/>
                <a:ext cx="69083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4059208" y="3234986"/>
                <a:ext cx="3785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208" y="3234986"/>
                <a:ext cx="37856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1222911" y="3234986"/>
                <a:ext cx="4331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911" y="3234986"/>
                <a:ext cx="433131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338459" y="3116662"/>
                <a:ext cx="1035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Cost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459" y="3116662"/>
                <a:ext cx="1035540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4142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화살표 연결선 11"/>
          <p:cNvCxnSpPr>
            <a:stCxn id="5" idx="2"/>
            <a:endCxn id="6" idx="6"/>
          </p:cNvCxnSpPr>
          <p:nvPr/>
        </p:nvCxnSpPr>
        <p:spPr>
          <a:xfrm flipH="1">
            <a:off x="1549978" y="3042259"/>
            <a:ext cx="2559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1548955" y="2704080"/>
            <a:ext cx="5398049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5" idx="6"/>
            <a:endCxn id="7" idx="2"/>
          </p:cNvCxnSpPr>
          <p:nvPr/>
        </p:nvCxnSpPr>
        <p:spPr>
          <a:xfrm>
            <a:off x="4387828" y="3042259"/>
            <a:ext cx="2559176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/>
              <p:cNvSpPr/>
              <p:nvPr/>
            </p:nvSpPr>
            <p:spPr>
              <a:xfrm>
                <a:off x="3923634" y="2246446"/>
                <a:ext cx="7569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634" y="2246446"/>
                <a:ext cx="756937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5366175" y="3116662"/>
                <a:ext cx="7023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6175" y="3116662"/>
                <a:ext cx="702372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142141" y="1629136"/>
                <a:ext cx="25390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Cost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141" y="1629136"/>
                <a:ext cx="2539092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959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3363579" y="1198624"/>
            <a:ext cx="2229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Triangle Inequality</a:t>
            </a:r>
            <a:endParaRPr lang="ko-KR" altLang="en-US" b="1" dirty="0"/>
          </a:p>
        </p:txBody>
      </p:sp>
      <p:sp>
        <p:nvSpPr>
          <p:cNvPr id="30" name="타원 29"/>
          <p:cNvSpPr/>
          <p:nvPr/>
        </p:nvSpPr>
        <p:spPr>
          <a:xfrm>
            <a:off x="2692674" y="4335655"/>
            <a:ext cx="278674" cy="278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111599" y="4335655"/>
            <a:ext cx="278674" cy="278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5530524" y="4335655"/>
            <a:ext cx="278674" cy="278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/>
              <p:cNvSpPr/>
              <p:nvPr/>
            </p:nvSpPr>
            <p:spPr>
              <a:xfrm>
                <a:off x="5324446" y="4667719"/>
                <a:ext cx="6908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직사각형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446" y="4667719"/>
                <a:ext cx="690830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/>
              <p:cNvSpPr/>
              <p:nvPr/>
            </p:nvSpPr>
            <p:spPr>
              <a:xfrm>
                <a:off x="2642728" y="4667719"/>
                <a:ext cx="3785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직사각형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728" y="4667719"/>
                <a:ext cx="378565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/>
              <p:cNvSpPr/>
              <p:nvPr/>
            </p:nvSpPr>
            <p:spPr>
              <a:xfrm>
                <a:off x="4045176" y="4619825"/>
                <a:ext cx="4331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직사각형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176" y="4619825"/>
                <a:ext cx="433131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056915" y="4527492"/>
                <a:ext cx="1035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Cost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6915" y="4527492"/>
                <a:ext cx="1035540" cy="276999"/>
              </a:xfrm>
              <a:prstGeom prst="rect">
                <a:avLst/>
              </a:prstGeom>
              <a:blipFill rotWithShape="0">
                <a:blip r:embed="rId13"/>
                <a:stretch>
                  <a:fillRect l="-3529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직선 화살표 연결선 36"/>
          <p:cNvCxnSpPr>
            <a:stCxn id="30" idx="2"/>
            <a:endCxn id="31" idx="2"/>
          </p:cNvCxnSpPr>
          <p:nvPr/>
        </p:nvCxnSpPr>
        <p:spPr>
          <a:xfrm>
            <a:off x="2692674" y="4474992"/>
            <a:ext cx="1418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31" idx="6"/>
            <a:endCxn id="32" idx="2"/>
          </p:cNvCxnSpPr>
          <p:nvPr/>
        </p:nvCxnSpPr>
        <p:spPr>
          <a:xfrm>
            <a:off x="4390273" y="4474992"/>
            <a:ext cx="1140251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2971348" y="5133989"/>
            <a:ext cx="2559176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/>
              <p:cNvSpPr/>
              <p:nvPr/>
            </p:nvSpPr>
            <p:spPr>
              <a:xfrm>
                <a:off x="4500977" y="4068459"/>
                <a:ext cx="7569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0" name="직사각형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977" y="4068459"/>
                <a:ext cx="756937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직사각형 40"/>
              <p:cNvSpPr/>
              <p:nvPr/>
            </p:nvSpPr>
            <p:spPr>
              <a:xfrm>
                <a:off x="3949695" y="5208392"/>
                <a:ext cx="7023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1" name="직사각형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695" y="5208392"/>
                <a:ext cx="702372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/>
          <p:cNvSpPr txBox="1"/>
          <p:nvPr/>
        </p:nvSpPr>
        <p:spPr>
          <a:xfrm>
            <a:off x="549157" y="1967315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Case 1.</a:t>
            </a:r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49157" y="3883793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Case 2.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40643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A* Search </a:t>
            </a:r>
            <a:r>
              <a:rPr lang="ko-KR" altLang="en-US" dirty="0" err="1"/>
              <a:t>탐색량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5114903"/>
            <a:ext cx="8801100" cy="1590243"/>
          </a:xfrm>
        </p:spPr>
        <p:txBody>
          <a:bodyPr/>
          <a:lstStyle/>
          <a:p>
            <a:r>
              <a:rPr lang="en-US" altLang="ko-KR" dirty="0"/>
              <a:t>if h(s) = 0, then A*</a:t>
            </a:r>
            <a:r>
              <a:rPr lang="ko-KR" altLang="en-US" dirty="0"/>
              <a:t>는</a:t>
            </a:r>
            <a:r>
              <a:rPr lang="en-US" altLang="ko-KR" dirty="0"/>
              <a:t> UCS</a:t>
            </a:r>
            <a:r>
              <a:rPr lang="ko-KR" altLang="en-US" dirty="0"/>
              <a:t>와 동일</a:t>
            </a:r>
            <a:endParaRPr lang="en-US" altLang="ko-KR" dirty="0"/>
          </a:p>
          <a:p>
            <a:r>
              <a:rPr lang="en-US" altLang="ko-KR" dirty="0"/>
              <a:t>if h(s) = </a:t>
            </a:r>
            <a:r>
              <a:rPr lang="en-US" altLang="ko-KR" dirty="0" err="1"/>
              <a:t>FutureCost</a:t>
            </a:r>
            <a:r>
              <a:rPr lang="en-US" altLang="ko-KR" dirty="0"/>
              <a:t>(s), then A*</a:t>
            </a:r>
            <a:r>
              <a:rPr lang="ko-KR" altLang="en-US" dirty="0"/>
              <a:t>는 최단경로만을 탐색</a:t>
            </a:r>
            <a:endParaRPr lang="en-US" altLang="ko-KR" dirty="0"/>
          </a:p>
          <a:p>
            <a:r>
              <a:rPr lang="ko-KR" altLang="en-US" dirty="0"/>
              <a:t>실제로는 그 중간 정도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76</a:t>
            </a:fld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194923" y="1397000"/>
            <a:ext cx="4210594" cy="34162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2428852" y="1758011"/>
            <a:ext cx="2877608" cy="280494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964953" y="2019448"/>
            <a:ext cx="630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UCS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326033" y="2690385"/>
            <a:ext cx="657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Goal</a:t>
            </a:r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3081543" y="2690385"/>
            <a:ext cx="2214010" cy="893638"/>
          </a:xfrm>
          <a:prstGeom prst="ellipse">
            <a:avLst/>
          </a:prstGeom>
          <a:solidFill>
            <a:schemeClr val="accent4"/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174286" y="2924264"/>
            <a:ext cx="437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/>
              <a:t>A*</a:t>
            </a:r>
            <a:endParaRPr lang="ko-KR" altLang="en-US" b="1" dirty="0"/>
          </a:p>
        </p:txBody>
      </p:sp>
      <p:sp>
        <p:nvSpPr>
          <p:cNvPr id="19" name="직사각형 18"/>
          <p:cNvSpPr/>
          <p:nvPr/>
        </p:nvSpPr>
        <p:spPr>
          <a:xfrm>
            <a:off x="3725522" y="3167703"/>
            <a:ext cx="1685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</a:rPr>
              <a:t>h=</a:t>
            </a:r>
            <a:r>
              <a:rPr lang="en-US" altLang="ko-KR" b="1" dirty="0" err="1">
                <a:solidFill>
                  <a:schemeClr val="accent6">
                    <a:lumMod val="50000"/>
                  </a:schemeClr>
                </a:solidFill>
              </a:rPr>
              <a:t>FutureCost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62906" y="3118456"/>
            <a:ext cx="1352892" cy="515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220548" y="3041954"/>
            <a:ext cx="190500" cy="1905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772406" y="3041954"/>
            <a:ext cx="190500" cy="1905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4558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Next Chapter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4671999"/>
            <a:ext cx="8801100" cy="1828347"/>
          </a:xfrm>
        </p:spPr>
        <p:txBody>
          <a:bodyPr>
            <a:normAutofit/>
          </a:bodyPr>
          <a:lstStyle/>
          <a:p>
            <a:r>
              <a:rPr lang="en-US" altLang="ko-KR" dirty="0"/>
              <a:t>MDP</a:t>
            </a:r>
          </a:p>
          <a:p>
            <a:pPr lvl="1"/>
            <a:r>
              <a:rPr lang="en-US" altLang="ko-KR" dirty="0"/>
              <a:t>Uncertainty in the real world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77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453685" y="1488640"/>
            <a:ext cx="3811451" cy="25721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826788" y="3758775"/>
            <a:ext cx="653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start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65136" y="1423048"/>
            <a:ext cx="635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goal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641722" y="2382431"/>
            <a:ext cx="1087034" cy="75146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453685" y="1555919"/>
            <a:ext cx="3150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2"/>
                </a:solidFill>
              </a:rPr>
              <a:t>흙탕물</a:t>
            </a:r>
            <a:r>
              <a:rPr lang="en-US" altLang="ko-KR" b="1" dirty="0">
                <a:solidFill>
                  <a:schemeClr val="accent2"/>
                </a:solidFill>
              </a:rPr>
              <a:t>:</a:t>
            </a:r>
          </a:p>
          <a:p>
            <a:r>
              <a:rPr lang="ko-KR" altLang="en-US" b="1" dirty="0">
                <a:solidFill>
                  <a:schemeClr val="accent2"/>
                </a:solidFill>
              </a:rPr>
              <a:t>이 지점을 지나는 </a:t>
            </a:r>
            <a:r>
              <a:rPr lang="en-US" altLang="ko-KR" b="1" dirty="0">
                <a:solidFill>
                  <a:schemeClr val="accent2"/>
                </a:solidFill>
              </a:rPr>
              <a:t>cost=high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12" name="자유형 11"/>
          <p:cNvSpPr/>
          <p:nvPr/>
        </p:nvSpPr>
        <p:spPr>
          <a:xfrm>
            <a:off x="2542904" y="1666773"/>
            <a:ext cx="3587931" cy="2377440"/>
          </a:xfrm>
          <a:custGeom>
            <a:avLst/>
            <a:gdLst>
              <a:gd name="connsiteX0" fmla="*/ 0 w 3587931"/>
              <a:gd name="connsiteY0" fmla="*/ 2377440 h 2377440"/>
              <a:gd name="connsiteX1" fmla="*/ 8709 w 3587931"/>
              <a:gd name="connsiteY1" fmla="*/ 2307771 h 2377440"/>
              <a:gd name="connsiteX2" fmla="*/ 26126 w 3587931"/>
              <a:gd name="connsiteY2" fmla="*/ 2281645 h 2377440"/>
              <a:gd name="connsiteX3" fmla="*/ 87086 w 3587931"/>
              <a:gd name="connsiteY3" fmla="*/ 2229394 h 2377440"/>
              <a:gd name="connsiteX4" fmla="*/ 104503 w 3587931"/>
              <a:gd name="connsiteY4" fmla="*/ 2194560 h 2377440"/>
              <a:gd name="connsiteX5" fmla="*/ 130629 w 3587931"/>
              <a:gd name="connsiteY5" fmla="*/ 2177142 h 2377440"/>
              <a:gd name="connsiteX6" fmla="*/ 156754 w 3587931"/>
              <a:gd name="connsiteY6" fmla="*/ 2151017 h 2377440"/>
              <a:gd name="connsiteX7" fmla="*/ 182880 w 3587931"/>
              <a:gd name="connsiteY7" fmla="*/ 2133600 h 2377440"/>
              <a:gd name="connsiteX8" fmla="*/ 200297 w 3587931"/>
              <a:gd name="connsiteY8" fmla="*/ 2116182 h 2377440"/>
              <a:gd name="connsiteX9" fmla="*/ 252549 w 3587931"/>
              <a:gd name="connsiteY9" fmla="*/ 2107474 h 2377440"/>
              <a:gd name="connsiteX10" fmla="*/ 296091 w 3587931"/>
              <a:gd name="connsiteY10" fmla="*/ 2063931 h 2377440"/>
              <a:gd name="connsiteX11" fmla="*/ 313509 w 3587931"/>
              <a:gd name="connsiteY11" fmla="*/ 2046514 h 2377440"/>
              <a:gd name="connsiteX12" fmla="*/ 357051 w 3587931"/>
              <a:gd name="connsiteY12" fmla="*/ 2029097 h 2377440"/>
              <a:gd name="connsiteX13" fmla="*/ 409303 w 3587931"/>
              <a:gd name="connsiteY13" fmla="*/ 1994262 h 2377440"/>
              <a:gd name="connsiteX14" fmla="*/ 470263 w 3587931"/>
              <a:gd name="connsiteY14" fmla="*/ 1959428 h 2377440"/>
              <a:gd name="connsiteX15" fmla="*/ 505097 w 3587931"/>
              <a:gd name="connsiteY15" fmla="*/ 1933302 h 2377440"/>
              <a:gd name="connsiteX16" fmla="*/ 566057 w 3587931"/>
              <a:gd name="connsiteY16" fmla="*/ 1907177 h 2377440"/>
              <a:gd name="connsiteX17" fmla="*/ 592183 w 3587931"/>
              <a:gd name="connsiteY17" fmla="*/ 1881051 h 2377440"/>
              <a:gd name="connsiteX18" fmla="*/ 670560 w 3587931"/>
              <a:gd name="connsiteY18" fmla="*/ 1854925 h 2377440"/>
              <a:gd name="connsiteX19" fmla="*/ 705394 w 3587931"/>
              <a:gd name="connsiteY19" fmla="*/ 1837508 h 2377440"/>
              <a:gd name="connsiteX20" fmla="*/ 757646 w 3587931"/>
              <a:gd name="connsiteY20" fmla="*/ 1820091 h 2377440"/>
              <a:gd name="connsiteX21" fmla="*/ 783771 w 3587931"/>
              <a:gd name="connsiteY21" fmla="*/ 1793965 h 2377440"/>
              <a:gd name="connsiteX22" fmla="*/ 809897 w 3587931"/>
              <a:gd name="connsiteY22" fmla="*/ 1785257 h 2377440"/>
              <a:gd name="connsiteX23" fmla="*/ 853440 w 3587931"/>
              <a:gd name="connsiteY23" fmla="*/ 1767840 h 2377440"/>
              <a:gd name="connsiteX24" fmla="*/ 879566 w 3587931"/>
              <a:gd name="connsiteY24" fmla="*/ 1759131 h 2377440"/>
              <a:gd name="connsiteX25" fmla="*/ 931817 w 3587931"/>
              <a:gd name="connsiteY25" fmla="*/ 1733005 h 2377440"/>
              <a:gd name="connsiteX26" fmla="*/ 957943 w 3587931"/>
              <a:gd name="connsiteY26" fmla="*/ 1724297 h 2377440"/>
              <a:gd name="connsiteX27" fmla="*/ 1001486 w 3587931"/>
              <a:gd name="connsiteY27" fmla="*/ 1706880 h 2377440"/>
              <a:gd name="connsiteX28" fmla="*/ 1018903 w 3587931"/>
              <a:gd name="connsiteY28" fmla="*/ 1689462 h 2377440"/>
              <a:gd name="connsiteX29" fmla="*/ 1097280 w 3587931"/>
              <a:gd name="connsiteY29" fmla="*/ 1663337 h 2377440"/>
              <a:gd name="connsiteX30" fmla="*/ 1123406 w 3587931"/>
              <a:gd name="connsiteY30" fmla="*/ 1645920 h 2377440"/>
              <a:gd name="connsiteX31" fmla="*/ 1149531 w 3587931"/>
              <a:gd name="connsiteY31" fmla="*/ 1637211 h 2377440"/>
              <a:gd name="connsiteX32" fmla="*/ 1184366 w 3587931"/>
              <a:gd name="connsiteY32" fmla="*/ 1611085 h 2377440"/>
              <a:gd name="connsiteX33" fmla="*/ 1236617 w 3587931"/>
              <a:gd name="connsiteY33" fmla="*/ 1602377 h 2377440"/>
              <a:gd name="connsiteX34" fmla="*/ 1271451 w 3587931"/>
              <a:gd name="connsiteY34" fmla="*/ 1593668 h 2377440"/>
              <a:gd name="connsiteX35" fmla="*/ 1297577 w 3587931"/>
              <a:gd name="connsiteY35" fmla="*/ 1576251 h 2377440"/>
              <a:gd name="connsiteX36" fmla="*/ 1349829 w 3587931"/>
              <a:gd name="connsiteY36" fmla="*/ 1558834 h 2377440"/>
              <a:gd name="connsiteX37" fmla="*/ 1410789 w 3587931"/>
              <a:gd name="connsiteY37" fmla="*/ 1541417 h 2377440"/>
              <a:gd name="connsiteX38" fmla="*/ 1463040 w 3587931"/>
              <a:gd name="connsiteY38" fmla="*/ 1532708 h 2377440"/>
              <a:gd name="connsiteX39" fmla="*/ 2037806 w 3587931"/>
              <a:gd name="connsiteY39" fmla="*/ 1524000 h 2377440"/>
              <a:gd name="connsiteX40" fmla="*/ 2159726 w 3587931"/>
              <a:gd name="connsiteY40" fmla="*/ 1515291 h 2377440"/>
              <a:gd name="connsiteX41" fmla="*/ 2185851 w 3587931"/>
              <a:gd name="connsiteY41" fmla="*/ 1497874 h 2377440"/>
              <a:gd name="connsiteX42" fmla="*/ 2229394 w 3587931"/>
              <a:gd name="connsiteY42" fmla="*/ 1480457 h 2377440"/>
              <a:gd name="connsiteX43" fmla="*/ 2246811 w 3587931"/>
              <a:gd name="connsiteY43" fmla="*/ 1454331 h 2377440"/>
              <a:gd name="connsiteX44" fmla="*/ 2307771 w 3587931"/>
              <a:gd name="connsiteY44" fmla="*/ 1428205 h 2377440"/>
              <a:gd name="connsiteX45" fmla="*/ 2351314 w 3587931"/>
              <a:gd name="connsiteY45" fmla="*/ 1384662 h 2377440"/>
              <a:gd name="connsiteX46" fmla="*/ 2403566 w 3587931"/>
              <a:gd name="connsiteY46" fmla="*/ 1349828 h 2377440"/>
              <a:gd name="connsiteX47" fmla="*/ 2481943 w 3587931"/>
              <a:gd name="connsiteY47" fmla="*/ 1271451 h 2377440"/>
              <a:gd name="connsiteX48" fmla="*/ 2508069 w 3587931"/>
              <a:gd name="connsiteY48" fmla="*/ 1245325 h 2377440"/>
              <a:gd name="connsiteX49" fmla="*/ 2534194 w 3587931"/>
              <a:gd name="connsiteY49" fmla="*/ 1227908 h 2377440"/>
              <a:gd name="connsiteX50" fmla="*/ 2551611 w 3587931"/>
              <a:gd name="connsiteY50" fmla="*/ 1193074 h 2377440"/>
              <a:gd name="connsiteX51" fmla="*/ 2577737 w 3587931"/>
              <a:gd name="connsiteY51" fmla="*/ 1175657 h 2377440"/>
              <a:gd name="connsiteX52" fmla="*/ 2612571 w 3587931"/>
              <a:gd name="connsiteY52" fmla="*/ 1149531 h 2377440"/>
              <a:gd name="connsiteX53" fmla="*/ 2664823 w 3587931"/>
              <a:gd name="connsiteY53" fmla="*/ 1105988 h 2377440"/>
              <a:gd name="connsiteX54" fmla="*/ 2725783 w 3587931"/>
              <a:gd name="connsiteY54" fmla="*/ 1018902 h 2377440"/>
              <a:gd name="connsiteX55" fmla="*/ 2795451 w 3587931"/>
              <a:gd name="connsiteY55" fmla="*/ 949234 h 2377440"/>
              <a:gd name="connsiteX56" fmla="*/ 2812869 w 3587931"/>
              <a:gd name="connsiteY56" fmla="*/ 931817 h 2377440"/>
              <a:gd name="connsiteX57" fmla="*/ 2838994 w 3587931"/>
              <a:gd name="connsiteY57" fmla="*/ 896982 h 2377440"/>
              <a:gd name="connsiteX58" fmla="*/ 2899954 w 3587931"/>
              <a:gd name="connsiteY58" fmla="*/ 836022 h 2377440"/>
              <a:gd name="connsiteX59" fmla="*/ 2943497 w 3587931"/>
              <a:gd name="connsiteY59" fmla="*/ 766354 h 2377440"/>
              <a:gd name="connsiteX60" fmla="*/ 2978331 w 3587931"/>
              <a:gd name="connsiteY60" fmla="*/ 714102 h 2377440"/>
              <a:gd name="connsiteX61" fmla="*/ 3030583 w 3587931"/>
              <a:gd name="connsiteY61" fmla="*/ 670560 h 2377440"/>
              <a:gd name="connsiteX62" fmla="*/ 3065417 w 3587931"/>
              <a:gd name="connsiteY62" fmla="*/ 627017 h 2377440"/>
              <a:gd name="connsiteX63" fmla="*/ 3091543 w 3587931"/>
              <a:gd name="connsiteY63" fmla="*/ 592182 h 2377440"/>
              <a:gd name="connsiteX64" fmla="*/ 3187337 w 3587931"/>
              <a:gd name="connsiteY64" fmla="*/ 496388 h 2377440"/>
              <a:gd name="connsiteX65" fmla="*/ 3230880 w 3587931"/>
              <a:gd name="connsiteY65" fmla="*/ 452845 h 2377440"/>
              <a:gd name="connsiteX66" fmla="*/ 3248297 w 3587931"/>
              <a:gd name="connsiteY66" fmla="*/ 426720 h 2377440"/>
              <a:gd name="connsiteX67" fmla="*/ 3283131 w 3587931"/>
              <a:gd name="connsiteY67" fmla="*/ 409302 h 2377440"/>
              <a:gd name="connsiteX68" fmla="*/ 3309257 w 3587931"/>
              <a:gd name="connsiteY68" fmla="*/ 391885 h 2377440"/>
              <a:gd name="connsiteX69" fmla="*/ 3344091 w 3587931"/>
              <a:gd name="connsiteY69" fmla="*/ 348342 h 2377440"/>
              <a:gd name="connsiteX70" fmla="*/ 3370217 w 3587931"/>
              <a:gd name="connsiteY70" fmla="*/ 330925 h 2377440"/>
              <a:gd name="connsiteX71" fmla="*/ 3396343 w 3587931"/>
              <a:gd name="connsiteY71" fmla="*/ 296091 h 2377440"/>
              <a:gd name="connsiteX72" fmla="*/ 3405051 w 3587931"/>
              <a:gd name="connsiteY72" fmla="*/ 269965 h 2377440"/>
              <a:gd name="connsiteX73" fmla="*/ 3474720 w 3587931"/>
              <a:gd name="connsiteY73" fmla="*/ 191588 h 2377440"/>
              <a:gd name="connsiteX74" fmla="*/ 3500846 w 3587931"/>
              <a:gd name="connsiteY74" fmla="*/ 156754 h 2377440"/>
              <a:gd name="connsiteX75" fmla="*/ 3544389 w 3587931"/>
              <a:gd name="connsiteY75" fmla="*/ 104502 h 2377440"/>
              <a:gd name="connsiteX76" fmla="*/ 3561806 w 3587931"/>
              <a:gd name="connsiteY76" fmla="*/ 52251 h 2377440"/>
              <a:gd name="connsiteX77" fmla="*/ 3570514 w 3587931"/>
              <a:gd name="connsiteY77" fmla="*/ 17417 h 2377440"/>
              <a:gd name="connsiteX78" fmla="*/ 3587931 w 3587931"/>
              <a:gd name="connsiteY78" fmla="*/ 0 h 23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3587931" h="2377440">
                <a:moveTo>
                  <a:pt x="0" y="2377440"/>
                </a:moveTo>
                <a:cubicBezTo>
                  <a:pt x="2903" y="2354217"/>
                  <a:pt x="2551" y="2330350"/>
                  <a:pt x="8709" y="2307771"/>
                </a:cubicBezTo>
                <a:cubicBezTo>
                  <a:pt x="11463" y="2297673"/>
                  <a:pt x="19426" y="2289686"/>
                  <a:pt x="26126" y="2281645"/>
                </a:cubicBezTo>
                <a:cubicBezTo>
                  <a:pt x="46341" y="2257386"/>
                  <a:pt x="61459" y="2248614"/>
                  <a:pt x="87086" y="2229394"/>
                </a:cubicBezTo>
                <a:cubicBezTo>
                  <a:pt x="92892" y="2217783"/>
                  <a:pt x="96192" y="2204533"/>
                  <a:pt x="104503" y="2194560"/>
                </a:cubicBezTo>
                <a:cubicBezTo>
                  <a:pt x="111204" y="2186519"/>
                  <a:pt x="122588" y="2183843"/>
                  <a:pt x="130629" y="2177142"/>
                </a:cubicBezTo>
                <a:cubicBezTo>
                  <a:pt x="140090" y="2169258"/>
                  <a:pt x="147293" y="2158901"/>
                  <a:pt x="156754" y="2151017"/>
                </a:cubicBezTo>
                <a:cubicBezTo>
                  <a:pt x="164795" y="2144317"/>
                  <a:pt x="174707" y="2140138"/>
                  <a:pt x="182880" y="2133600"/>
                </a:cubicBezTo>
                <a:cubicBezTo>
                  <a:pt x="189291" y="2128471"/>
                  <a:pt x="192609" y="2119065"/>
                  <a:pt x="200297" y="2116182"/>
                </a:cubicBezTo>
                <a:cubicBezTo>
                  <a:pt x="216830" y="2109982"/>
                  <a:pt x="235132" y="2110377"/>
                  <a:pt x="252549" y="2107474"/>
                </a:cubicBezTo>
                <a:cubicBezTo>
                  <a:pt x="282405" y="2062689"/>
                  <a:pt x="254624" y="2097104"/>
                  <a:pt x="296091" y="2063931"/>
                </a:cubicBezTo>
                <a:cubicBezTo>
                  <a:pt x="302502" y="2058802"/>
                  <a:pt x="306380" y="2050588"/>
                  <a:pt x="313509" y="2046514"/>
                </a:cubicBezTo>
                <a:cubicBezTo>
                  <a:pt x="327081" y="2038758"/>
                  <a:pt x="342537" y="2034903"/>
                  <a:pt x="357051" y="2029097"/>
                </a:cubicBezTo>
                <a:cubicBezTo>
                  <a:pt x="392541" y="1993609"/>
                  <a:pt x="353066" y="2029411"/>
                  <a:pt x="409303" y="1994262"/>
                </a:cubicBezTo>
                <a:cubicBezTo>
                  <a:pt x="469554" y="1956604"/>
                  <a:pt x="418937" y="1976537"/>
                  <a:pt x="470263" y="1959428"/>
                </a:cubicBezTo>
                <a:cubicBezTo>
                  <a:pt x="481874" y="1950719"/>
                  <a:pt x="492495" y="1940503"/>
                  <a:pt x="505097" y="1933302"/>
                </a:cubicBezTo>
                <a:cubicBezTo>
                  <a:pt x="561956" y="1900811"/>
                  <a:pt x="496966" y="1956528"/>
                  <a:pt x="566057" y="1907177"/>
                </a:cubicBezTo>
                <a:cubicBezTo>
                  <a:pt x="576079" y="1900019"/>
                  <a:pt x="581167" y="1886559"/>
                  <a:pt x="592183" y="1881051"/>
                </a:cubicBezTo>
                <a:cubicBezTo>
                  <a:pt x="616814" y="1868735"/>
                  <a:pt x="645928" y="1867241"/>
                  <a:pt x="670560" y="1854925"/>
                </a:cubicBezTo>
                <a:cubicBezTo>
                  <a:pt x="682171" y="1849119"/>
                  <a:pt x="693341" y="1842329"/>
                  <a:pt x="705394" y="1837508"/>
                </a:cubicBezTo>
                <a:cubicBezTo>
                  <a:pt x="722440" y="1830690"/>
                  <a:pt x="757646" y="1820091"/>
                  <a:pt x="757646" y="1820091"/>
                </a:cubicBezTo>
                <a:cubicBezTo>
                  <a:pt x="766354" y="1811382"/>
                  <a:pt x="773524" y="1800797"/>
                  <a:pt x="783771" y="1793965"/>
                </a:cubicBezTo>
                <a:cubicBezTo>
                  <a:pt x="791409" y="1788873"/>
                  <a:pt x="801302" y="1788480"/>
                  <a:pt x="809897" y="1785257"/>
                </a:cubicBezTo>
                <a:cubicBezTo>
                  <a:pt x="824534" y="1779768"/>
                  <a:pt x="838803" y="1773329"/>
                  <a:pt x="853440" y="1767840"/>
                </a:cubicBezTo>
                <a:cubicBezTo>
                  <a:pt x="862035" y="1764617"/>
                  <a:pt x="871177" y="1762859"/>
                  <a:pt x="879566" y="1759131"/>
                </a:cubicBezTo>
                <a:cubicBezTo>
                  <a:pt x="897360" y="1751222"/>
                  <a:pt x="914022" y="1740914"/>
                  <a:pt x="931817" y="1733005"/>
                </a:cubicBezTo>
                <a:cubicBezTo>
                  <a:pt x="940205" y="1729277"/>
                  <a:pt x="949348" y="1727520"/>
                  <a:pt x="957943" y="1724297"/>
                </a:cubicBezTo>
                <a:cubicBezTo>
                  <a:pt x="972580" y="1718808"/>
                  <a:pt x="986972" y="1712686"/>
                  <a:pt x="1001486" y="1706880"/>
                </a:cubicBezTo>
                <a:cubicBezTo>
                  <a:pt x="1007292" y="1701074"/>
                  <a:pt x="1012071" y="1694017"/>
                  <a:pt x="1018903" y="1689462"/>
                </a:cubicBezTo>
                <a:cubicBezTo>
                  <a:pt x="1049806" y="1668859"/>
                  <a:pt x="1060584" y="1670676"/>
                  <a:pt x="1097280" y="1663337"/>
                </a:cubicBezTo>
                <a:cubicBezTo>
                  <a:pt x="1105989" y="1657531"/>
                  <a:pt x="1114045" y="1650601"/>
                  <a:pt x="1123406" y="1645920"/>
                </a:cubicBezTo>
                <a:cubicBezTo>
                  <a:pt x="1131616" y="1641815"/>
                  <a:pt x="1141561" y="1641765"/>
                  <a:pt x="1149531" y="1637211"/>
                </a:cubicBezTo>
                <a:cubicBezTo>
                  <a:pt x="1162133" y="1630010"/>
                  <a:pt x="1170890" y="1616476"/>
                  <a:pt x="1184366" y="1611085"/>
                </a:cubicBezTo>
                <a:cubicBezTo>
                  <a:pt x="1200760" y="1604527"/>
                  <a:pt x="1219303" y="1605840"/>
                  <a:pt x="1236617" y="1602377"/>
                </a:cubicBezTo>
                <a:cubicBezTo>
                  <a:pt x="1248353" y="1600030"/>
                  <a:pt x="1259840" y="1596571"/>
                  <a:pt x="1271451" y="1593668"/>
                </a:cubicBezTo>
                <a:cubicBezTo>
                  <a:pt x="1280160" y="1587862"/>
                  <a:pt x="1288013" y="1580502"/>
                  <a:pt x="1297577" y="1576251"/>
                </a:cubicBezTo>
                <a:cubicBezTo>
                  <a:pt x="1314354" y="1568795"/>
                  <a:pt x="1332412" y="1564640"/>
                  <a:pt x="1349829" y="1558834"/>
                </a:cubicBezTo>
                <a:cubicBezTo>
                  <a:pt x="1374740" y="1550530"/>
                  <a:pt x="1383436" y="1546887"/>
                  <a:pt x="1410789" y="1541417"/>
                </a:cubicBezTo>
                <a:cubicBezTo>
                  <a:pt x="1428103" y="1537954"/>
                  <a:pt x="1445390" y="1533198"/>
                  <a:pt x="1463040" y="1532708"/>
                </a:cubicBezTo>
                <a:cubicBezTo>
                  <a:pt x="1654577" y="1527388"/>
                  <a:pt x="1846217" y="1526903"/>
                  <a:pt x="2037806" y="1524000"/>
                </a:cubicBezTo>
                <a:cubicBezTo>
                  <a:pt x="2078446" y="1521097"/>
                  <a:pt x="2119602" y="1522372"/>
                  <a:pt x="2159726" y="1515291"/>
                </a:cubicBezTo>
                <a:cubicBezTo>
                  <a:pt x="2170033" y="1513472"/>
                  <a:pt x="2176490" y="1502555"/>
                  <a:pt x="2185851" y="1497874"/>
                </a:cubicBezTo>
                <a:cubicBezTo>
                  <a:pt x="2199833" y="1490883"/>
                  <a:pt x="2214880" y="1486263"/>
                  <a:pt x="2229394" y="1480457"/>
                </a:cubicBezTo>
                <a:cubicBezTo>
                  <a:pt x="2235200" y="1471748"/>
                  <a:pt x="2238102" y="1460137"/>
                  <a:pt x="2246811" y="1454331"/>
                </a:cubicBezTo>
                <a:cubicBezTo>
                  <a:pt x="2340513" y="1391863"/>
                  <a:pt x="2229091" y="1497051"/>
                  <a:pt x="2307771" y="1428205"/>
                </a:cubicBezTo>
                <a:cubicBezTo>
                  <a:pt x="2323219" y="1414688"/>
                  <a:pt x="2334235" y="1396048"/>
                  <a:pt x="2351314" y="1384662"/>
                </a:cubicBezTo>
                <a:cubicBezTo>
                  <a:pt x="2368731" y="1373051"/>
                  <a:pt x="2388764" y="1364630"/>
                  <a:pt x="2403566" y="1349828"/>
                </a:cubicBezTo>
                <a:lnTo>
                  <a:pt x="2481943" y="1271451"/>
                </a:lnTo>
                <a:cubicBezTo>
                  <a:pt x="2490652" y="1262742"/>
                  <a:pt x="2497822" y="1252157"/>
                  <a:pt x="2508069" y="1245325"/>
                </a:cubicBezTo>
                <a:lnTo>
                  <a:pt x="2534194" y="1227908"/>
                </a:lnTo>
                <a:cubicBezTo>
                  <a:pt x="2540000" y="1216297"/>
                  <a:pt x="2543300" y="1203047"/>
                  <a:pt x="2551611" y="1193074"/>
                </a:cubicBezTo>
                <a:cubicBezTo>
                  <a:pt x="2558312" y="1185033"/>
                  <a:pt x="2569220" y="1181741"/>
                  <a:pt x="2577737" y="1175657"/>
                </a:cubicBezTo>
                <a:cubicBezTo>
                  <a:pt x="2589548" y="1167221"/>
                  <a:pt x="2601551" y="1158977"/>
                  <a:pt x="2612571" y="1149531"/>
                </a:cubicBezTo>
                <a:cubicBezTo>
                  <a:pt x="2671239" y="1099244"/>
                  <a:pt x="2607084" y="1144480"/>
                  <a:pt x="2664823" y="1105988"/>
                </a:cubicBezTo>
                <a:cubicBezTo>
                  <a:pt x="2674645" y="1091255"/>
                  <a:pt x="2710023" y="1036095"/>
                  <a:pt x="2725783" y="1018902"/>
                </a:cubicBezTo>
                <a:cubicBezTo>
                  <a:pt x="2747975" y="994692"/>
                  <a:pt x="2772228" y="972457"/>
                  <a:pt x="2795451" y="949234"/>
                </a:cubicBezTo>
                <a:cubicBezTo>
                  <a:pt x="2801257" y="943428"/>
                  <a:pt x="2807943" y="938386"/>
                  <a:pt x="2812869" y="931817"/>
                </a:cubicBezTo>
                <a:cubicBezTo>
                  <a:pt x="2821577" y="920205"/>
                  <a:pt x="2829231" y="907722"/>
                  <a:pt x="2838994" y="896982"/>
                </a:cubicBezTo>
                <a:cubicBezTo>
                  <a:pt x="2858324" y="875718"/>
                  <a:pt x="2887103" y="861725"/>
                  <a:pt x="2899954" y="836022"/>
                </a:cubicBezTo>
                <a:cubicBezTo>
                  <a:pt x="2928919" y="778091"/>
                  <a:pt x="2903927" y="822882"/>
                  <a:pt x="2943497" y="766354"/>
                </a:cubicBezTo>
                <a:cubicBezTo>
                  <a:pt x="2955501" y="749205"/>
                  <a:pt x="2960914" y="725713"/>
                  <a:pt x="2978331" y="714102"/>
                </a:cubicBezTo>
                <a:cubicBezTo>
                  <a:pt x="3014704" y="689854"/>
                  <a:pt x="2997056" y="704086"/>
                  <a:pt x="3030583" y="670560"/>
                </a:cubicBezTo>
                <a:cubicBezTo>
                  <a:pt x="3047536" y="619698"/>
                  <a:pt x="3026026" y="666408"/>
                  <a:pt x="3065417" y="627017"/>
                </a:cubicBezTo>
                <a:cubicBezTo>
                  <a:pt x="3075680" y="616754"/>
                  <a:pt x="3081735" y="602881"/>
                  <a:pt x="3091543" y="592182"/>
                </a:cubicBezTo>
                <a:lnTo>
                  <a:pt x="3187337" y="496388"/>
                </a:lnTo>
                <a:cubicBezTo>
                  <a:pt x="3201851" y="481874"/>
                  <a:pt x="3219494" y="469924"/>
                  <a:pt x="3230880" y="452845"/>
                </a:cubicBezTo>
                <a:cubicBezTo>
                  <a:pt x="3236686" y="444137"/>
                  <a:pt x="3240257" y="433420"/>
                  <a:pt x="3248297" y="426720"/>
                </a:cubicBezTo>
                <a:cubicBezTo>
                  <a:pt x="3258270" y="418409"/>
                  <a:pt x="3271860" y="415743"/>
                  <a:pt x="3283131" y="409302"/>
                </a:cubicBezTo>
                <a:cubicBezTo>
                  <a:pt x="3292218" y="404109"/>
                  <a:pt x="3300548" y="397691"/>
                  <a:pt x="3309257" y="391885"/>
                </a:cubicBezTo>
                <a:cubicBezTo>
                  <a:pt x="3322187" y="372490"/>
                  <a:pt x="3326366" y="362522"/>
                  <a:pt x="3344091" y="348342"/>
                </a:cubicBezTo>
                <a:cubicBezTo>
                  <a:pt x="3352264" y="341804"/>
                  <a:pt x="3362816" y="338326"/>
                  <a:pt x="3370217" y="330925"/>
                </a:cubicBezTo>
                <a:cubicBezTo>
                  <a:pt x="3380480" y="320662"/>
                  <a:pt x="3387634" y="307702"/>
                  <a:pt x="3396343" y="296091"/>
                </a:cubicBezTo>
                <a:cubicBezTo>
                  <a:pt x="3399246" y="287382"/>
                  <a:pt x="3400497" y="277935"/>
                  <a:pt x="3405051" y="269965"/>
                </a:cubicBezTo>
                <a:cubicBezTo>
                  <a:pt x="3425472" y="234228"/>
                  <a:pt x="3446400" y="223448"/>
                  <a:pt x="3474720" y="191588"/>
                </a:cubicBezTo>
                <a:cubicBezTo>
                  <a:pt x="3484363" y="180740"/>
                  <a:pt x="3491400" y="167774"/>
                  <a:pt x="3500846" y="156754"/>
                </a:cubicBezTo>
                <a:cubicBezTo>
                  <a:pt x="3551135" y="98083"/>
                  <a:pt x="3505893" y="162244"/>
                  <a:pt x="3544389" y="104502"/>
                </a:cubicBezTo>
                <a:cubicBezTo>
                  <a:pt x="3550195" y="87085"/>
                  <a:pt x="3557353" y="70062"/>
                  <a:pt x="3561806" y="52251"/>
                </a:cubicBezTo>
                <a:cubicBezTo>
                  <a:pt x="3564709" y="40640"/>
                  <a:pt x="3565162" y="28122"/>
                  <a:pt x="3570514" y="17417"/>
                </a:cubicBezTo>
                <a:cubicBezTo>
                  <a:pt x="3574186" y="10073"/>
                  <a:pt x="3582125" y="5806"/>
                  <a:pt x="3587931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2551613" y="1710315"/>
            <a:ext cx="3622765" cy="2351315"/>
          </a:xfrm>
          <a:custGeom>
            <a:avLst/>
            <a:gdLst>
              <a:gd name="connsiteX0" fmla="*/ 0 w 3622765"/>
              <a:gd name="connsiteY0" fmla="*/ 2351315 h 2351315"/>
              <a:gd name="connsiteX1" fmla="*/ 34834 w 3622765"/>
              <a:gd name="connsiteY1" fmla="*/ 2264229 h 2351315"/>
              <a:gd name="connsiteX2" fmla="*/ 60960 w 3622765"/>
              <a:gd name="connsiteY2" fmla="*/ 2255520 h 2351315"/>
              <a:gd name="connsiteX3" fmla="*/ 87085 w 3622765"/>
              <a:gd name="connsiteY3" fmla="*/ 2238103 h 2351315"/>
              <a:gd name="connsiteX4" fmla="*/ 113211 w 3622765"/>
              <a:gd name="connsiteY4" fmla="*/ 2211978 h 2351315"/>
              <a:gd name="connsiteX5" fmla="*/ 165462 w 3622765"/>
              <a:gd name="connsiteY5" fmla="*/ 2177143 h 2351315"/>
              <a:gd name="connsiteX6" fmla="*/ 191588 w 3622765"/>
              <a:gd name="connsiteY6" fmla="*/ 2159726 h 2351315"/>
              <a:gd name="connsiteX7" fmla="*/ 217714 w 3622765"/>
              <a:gd name="connsiteY7" fmla="*/ 2151018 h 2351315"/>
              <a:gd name="connsiteX8" fmla="*/ 269965 w 3622765"/>
              <a:gd name="connsiteY8" fmla="*/ 2107475 h 2351315"/>
              <a:gd name="connsiteX9" fmla="*/ 322217 w 3622765"/>
              <a:gd name="connsiteY9" fmla="*/ 2090058 h 2351315"/>
              <a:gd name="connsiteX10" fmla="*/ 374468 w 3622765"/>
              <a:gd name="connsiteY10" fmla="*/ 2072640 h 2351315"/>
              <a:gd name="connsiteX11" fmla="*/ 418011 w 3622765"/>
              <a:gd name="connsiteY11" fmla="*/ 2063932 h 2351315"/>
              <a:gd name="connsiteX12" fmla="*/ 444137 w 3622765"/>
              <a:gd name="connsiteY12" fmla="*/ 2055223 h 2351315"/>
              <a:gd name="connsiteX13" fmla="*/ 513805 w 3622765"/>
              <a:gd name="connsiteY13" fmla="*/ 2037806 h 2351315"/>
              <a:gd name="connsiteX14" fmla="*/ 539931 w 3622765"/>
              <a:gd name="connsiteY14" fmla="*/ 2020389 h 2351315"/>
              <a:gd name="connsiteX15" fmla="*/ 592182 w 3622765"/>
              <a:gd name="connsiteY15" fmla="*/ 2011680 h 2351315"/>
              <a:gd name="connsiteX16" fmla="*/ 635725 w 3622765"/>
              <a:gd name="connsiteY16" fmla="*/ 2002972 h 2351315"/>
              <a:gd name="connsiteX17" fmla="*/ 661851 w 3622765"/>
              <a:gd name="connsiteY17" fmla="*/ 1985555 h 2351315"/>
              <a:gd name="connsiteX18" fmla="*/ 766354 w 3622765"/>
              <a:gd name="connsiteY18" fmla="*/ 1968138 h 2351315"/>
              <a:gd name="connsiteX19" fmla="*/ 783771 w 3622765"/>
              <a:gd name="connsiteY19" fmla="*/ 1950720 h 2351315"/>
              <a:gd name="connsiteX20" fmla="*/ 818605 w 3622765"/>
              <a:gd name="connsiteY20" fmla="*/ 1942012 h 2351315"/>
              <a:gd name="connsiteX21" fmla="*/ 1045028 w 3622765"/>
              <a:gd name="connsiteY21" fmla="*/ 1933303 h 2351315"/>
              <a:gd name="connsiteX22" fmla="*/ 1236617 w 3622765"/>
              <a:gd name="connsiteY22" fmla="*/ 1915886 h 2351315"/>
              <a:gd name="connsiteX23" fmla="*/ 1576251 w 3622765"/>
              <a:gd name="connsiteY23" fmla="*/ 1933303 h 2351315"/>
              <a:gd name="connsiteX24" fmla="*/ 1628502 w 3622765"/>
              <a:gd name="connsiteY24" fmla="*/ 1950720 h 2351315"/>
              <a:gd name="connsiteX25" fmla="*/ 1698171 w 3622765"/>
              <a:gd name="connsiteY25" fmla="*/ 1959429 h 2351315"/>
              <a:gd name="connsiteX26" fmla="*/ 1741714 w 3622765"/>
              <a:gd name="connsiteY26" fmla="*/ 1968138 h 2351315"/>
              <a:gd name="connsiteX27" fmla="*/ 2464525 w 3622765"/>
              <a:gd name="connsiteY27" fmla="*/ 1950720 h 2351315"/>
              <a:gd name="connsiteX28" fmla="*/ 2525485 w 3622765"/>
              <a:gd name="connsiteY28" fmla="*/ 1933303 h 2351315"/>
              <a:gd name="connsiteX29" fmla="*/ 2551611 w 3622765"/>
              <a:gd name="connsiteY29" fmla="*/ 1915886 h 2351315"/>
              <a:gd name="connsiteX30" fmla="*/ 2586445 w 3622765"/>
              <a:gd name="connsiteY30" fmla="*/ 1898469 h 2351315"/>
              <a:gd name="connsiteX31" fmla="*/ 2612571 w 3622765"/>
              <a:gd name="connsiteY31" fmla="*/ 1889760 h 2351315"/>
              <a:gd name="connsiteX32" fmla="*/ 2690948 w 3622765"/>
              <a:gd name="connsiteY32" fmla="*/ 1846218 h 2351315"/>
              <a:gd name="connsiteX33" fmla="*/ 2708365 w 3622765"/>
              <a:gd name="connsiteY33" fmla="*/ 1828800 h 2351315"/>
              <a:gd name="connsiteX34" fmla="*/ 2734491 w 3622765"/>
              <a:gd name="connsiteY34" fmla="*/ 1820092 h 2351315"/>
              <a:gd name="connsiteX35" fmla="*/ 2751908 w 3622765"/>
              <a:gd name="connsiteY35" fmla="*/ 1793966 h 2351315"/>
              <a:gd name="connsiteX36" fmla="*/ 2804160 w 3622765"/>
              <a:gd name="connsiteY36" fmla="*/ 1741715 h 2351315"/>
              <a:gd name="connsiteX37" fmla="*/ 2838994 w 3622765"/>
              <a:gd name="connsiteY37" fmla="*/ 1715589 h 2351315"/>
              <a:gd name="connsiteX38" fmla="*/ 2856411 w 3622765"/>
              <a:gd name="connsiteY38" fmla="*/ 1689463 h 2351315"/>
              <a:gd name="connsiteX39" fmla="*/ 2882537 w 3622765"/>
              <a:gd name="connsiteY39" fmla="*/ 1663338 h 2351315"/>
              <a:gd name="connsiteX40" fmla="*/ 2934788 w 3622765"/>
              <a:gd name="connsiteY40" fmla="*/ 1602378 h 2351315"/>
              <a:gd name="connsiteX41" fmla="*/ 2952205 w 3622765"/>
              <a:gd name="connsiteY41" fmla="*/ 1567543 h 2351315"/>
              <a:gd name="connsiteX42" fmla="*/ 3013165 w 3622765"/>
              <a:gd name="connsiteY42" fmla="*/ 1506583 h 2351315"/>
              <a:gd name="connsiteX43" fmla="*/ 3074125 w 3622765"/>
              <a:gd name="connsiteY43" fmla="*/ 1436915 h 2351315"/>
              <a:gd name="connsiteX44" fmla="*/ 3108960 w 3622765"/>
              <a:gd name="connsiteY44" fmla="*/ 1384663 h 2351315"/>
              <a:gd name="connsiteX45" fmla="*/ 3126377 w 3622765"/>
              <a:gd name="connsiteY45" fmla="*/ 1358538 h 2351315"/>
              <a:gd name="connsiteX46" fmla="*/ 3152502 w 3622765"/>
              <a:gd name="connsiteY46" fmla="*/ 1323703 h 2351315"/>
              <a:gd name="connsiteX47" fmla="*/ 3178628 w 3622765"/>
              <a:gd name="connsiteY47" fmla="*/ 1271452 h 2351315"/>
              <a:gd name="connsiteX48" fmla="*/ 3222171 w 3622765"/>
              <a:gd name="connsiteY48" fmla="*/ 1254035 h 2351315"/>
              <a:gd name="connsiteX49" fmla="*/ 3248297 w 3622765"/>
              <a:gd name="connsiteY49" fmla="*/ 1193075 h 2351315"/>
              <a:gd name="connsiteX50" fmla="*/ 3257005 w 3622765"/>
              <a:gd name="connsiteY50" fmla="*/ 1166949 h 2351315"/>
              <a:gd name="connsiteX51" fmla="*/ 3274422 w 3622765"/>
              <a:gd name="connsiteY51" fmla="*/ 1132115 h 2351315"/>
              <a:gd name="connsiteX52" fmla="*/ 3291840 w 3622765"/>
              <a:gd name="connsiteY52" fmla="*/ 1088572 h 2351315"/>
              <a:gd name="connsiteX53" fmla="*/ 3317965 w 3622765"/>
              <a:gd name="connsiteY53" fmla="*/ 1053738 h 2351315"/>
              <a:gd name="connsiteX54" fmla="*/ 3326674 w 3622765"/>
              <a:gd name="connsiteY54" fmla="*/ 1018903 h 2351315"/>
              <a:gd name="connsiteX55" fmla="*/ 3361508 w 3622765"/>
              <a:gd name="connsiteY55" fmla="*/ 975360 h 2351315"/>
              <a:gd name="connsiteX56" fmla="*/ 3387634 w 3622765"/>
              <a:gd name="connsiteY56" fmla="*/ 888275 h 2351315"/>
              <a:gd name="connsiteX57" fmla="*/ 3396342 w 3622765"/>
              <a:gd name="connsiteY57" fmla="*/ 862149 h 2351315"/>
              <a:gd name="connsiteX58" fmla="*/ 3405051 w 3622765"/>
              <a:gd name="connsiteY58" fmla="*/ 818606 h 2351315"/>
              <a:gd name="connsiteX59" fmla="*/ 3431177 w 3622765"/>
              <a:gd name="connsiteY59" fmla="*/ 748938 h 2351315"/>
              <a:gd name="connsiteX60" fmla="*/ 3448594 w 3622765"/>
              <a:gd name="connsiteY60" fmla="*/ 679269 h 2351315"/>
              <a:gd name="connsiteX61" fmla="*/ 3466011 w 3622765"/>
              <a:gd name="connsiteY61" fmla="*/ 635726 h 2351315"/>
              <a:gd name="connsiteX62" fmla="*/ 3474720 w 3622765"/>
              <a:gd name="connsiteY62" fmla="*/ 592183 h 2351315"/>
              <a:gd name="connsiteX63" fmla="*/ 3492137 w 3622765"/>
              <a:gd name="connsiteY63" fmla="*/ 531223 h 2351315"/>
              <a:gd name="connsiteX64" fmla="*/ 3500845 w 3622765"/>
              <a:gd name="connsiteY64" fmla="*/ 496389 h 2351315"/>
              <a:gd name="connsiteX65" fmla="*/ 3509554 w 3622765"/>
              <a:gd name="connsiteY65" fmla="*/ 470263 h 2351315"/>
              <a:gd name="connsiteX66" fmla="*/ 3526971 w 3622765"/>
              <a:gd name="connsiteY66" fmla="*/ 400595 h 2351315"/>
              <a:gd name="connsiteX67" fmla="*/ 3544388 w 3622765"/>
              <a:gd name="connsiteY67" fmla="*/ 348343 h 2351315"/>
              <a:gd name="connsiteX68" fmla="*/ 3561805 w 3622765"/>
              <a:gd name="connsiteY68" fmla="*/ 261258 h 2351315"/>
              <a:gd name="connsiteX69" fmla="*/ 3570514 w 3622765"/>
              <a:gd name="connsiteY69" fmla="*/ 209006 h 2351315"/>
              <a:gd name="connsiteX70" fmla="*/ 3579222 w 3622765"/>
              <a:gd name="connsiteY70" fmla="*/ 182880 h 2351315"/>
              <a:gd name="connsiteX71" fmla="*/ 3587931 w 3622765"/>
              <a:gd name="connsiteY71" fmla="*/ 130629 h 2351315"/>
              <a:gd name="connsiteX72" fmla="*/ 3596640 w 3622765"/>
              <a:gd name="connsiteY72" fmla="*/ 104503 h 2351315"/>
              <a:gd name="connsiteX73" fmla="*/ 3614057 w 3622765"/>
              <a:gd name="connsiteY73" fmla="*/ 34835 h 2351315"/>
              <a:gd name="connsiteX74" fmla="*/ 3622765 w 3622765"/>
              <a:gd name="connsiteY74" fmla="*/ 0 h 23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3622765" h="2351315">
                <a:moveTo>
                  <a:pt x="0" y="2351315"/>
                </a:moveTo>
                <a:cubicBezTo>
                  <a:pt x="5038" y="2333681"/>
                  <a:pt x="13249" y="2281497"/>
                  <a:pt x="34834" y="2264229"/>
                </a:cubicBezTo>
                <a:cubicBezTo>
                  <a:pt x="42002" y="2258494"/>
                  <a:pt x="52749" y="2259625"/>
                  <a:pt x="60960" y="2255520"/>
                </a:cubicBezTo>
                <a:cubicBezTo>
                  <a:pt x="70321" y="2250839"/>
                  <a:pt x="79045" y="2244803"/>
                  <a:pt x="87085" y="2238103"/>
                </a:cubicBezTo>
                <a:cubicBezTo>
                  <a:pt x="96546" y="2230219"/>
                  <a:pt x="103490" y="2219539"/>
                  <a:pt x="113211" y="2211978"/>
                </a:cubicBezTo>
                <a:cubicBezTo>
                  <a:pt x="129734" y="2199126"/>
                  <a:pt x="148045" y="2188755"/>
                  <a:pt x="165462" y="2177143"/>
                </a:cubicBezTo>
                <a:cubicBezTo>
                  <a:pt x="174171" y="2171337"/>
                  <a:pt x="181659" y="2163036"/>
                  <a:pt x="191588" y="2159726"/>
                </a:cubicBezTo>
                <a:lnTo>
                  <a:pt x="217714" y="2151018"/>
                </a:lnTo>
                <a:cubicBezTo>
                  <a:pt x="233685" y="2135046"/>
                  <a:pt x="249261" y="2117827"/>
                  <a:pt x="269965" y="2107475"/>
                </a:cubicBezTo>
                <a:cubicBezTo>
                  <a:pt x="286386" y="2099265"/>
                  <a:pt x="304800" y="2095864"/>
                  <a:pt x="322217" y="2090058"/>
                </a:cubicBezTo>
                <a:cubicBezTo>
                  <a:pt x="322221" y="2090057"/>
                  <a:pt x="374465" y="2072641"/>
                  <a:pt x="374468" y="2072640"/>
                </a:cubicBezTo>
                <a:cubicBezTo>
                  <a:pt x="388982" y="2069737"/>
                  <a:pt x="403651" y="2067522"/>
                  <a:pt x="418011" y="2063932"/>
                </a:cubicBezTo>
                <a:cubicBezTo>
                  <a:pt x="426917" y="2061706"/>
                  <a:pt x="435281" y="2057638"/>
                  <a:pt x="444137" y="2055223"/>
                </a:cubicBezTo>
                <a:cubicBezTo>
                  <a:pt x="467231" y="2048925"/>
                  <a:pt x="513805" y="2037806"/>
                  <a:pt x="513805" y="2037806"/>
                </a:cubicBezTo>
                <a:cubicBezTo>
                  <a:pt x="522514" y="2032000"/>
                  <a:pt x="530002" y="2023699"/>
                  <a:pt x="539931" y="2020389"/>
                </a:cubicBezTo>
                <a:cubicBezTo>
                  <a:pt x="556682" y="2014805"/>
                  <a:pt x="574810" y="2014839"/>
                  <a:pt x="592182" y="2011680"/>
                </a:cubicBezTo>
                <a:cubicBezTo>
                  <a:pt x="606745" y="2009032"/>
                  <a:pt x="621211" y="2005875"/>
                  <a:pt x="635725" y="2002972"/>
                </a:cubicBezTo>
                <a:cubicBezTo>
                  <a:pt x="644434" y="1997166"/>
                  <a:pt x="652490" y="1990236"/>
                  <a:pt x="661851" y="1985555"/>
                </a:cubicBezTo>
                <a:cubicBezTo>
                  <a:pt x="691032" y="1970964"/>
                  <a:pt x="741513" y="1970898"/>
                  <a:pt x="766354" y="1968138"/>
                </a:cubicBezTo>
                <a:cubicBezTo>
                  <a:pt x="772160" y="1962332"/>
                  <a:pt x="776427" y="1954392"/>
                  <a:pt x="783771" y="1950720"/>
                </a:cubicBezTo>
                <a:cubicBezTo>
                  <a:pt x="794476" y="1945367"/>
                  <a:pt x="806663" y="1942808"/>
                  <a:pt x="818605" y="1942012"/>
                </a:cubicBezTo>
                <a:cubicBezTo>
                  <a:pt x="893968" y="1936988"/>
                  <a:pt x="969554" y="1936206"/>
                  <a:pt x="1045028" y="1933303"/>
                </a:cubicBezTo>
                <a:cubicBezTo>
                  <a:pt x="1108891" y="1927497"/>
                  <a:pt x="1172502" y="1917096"/>
                  <a:pt x="1236617" y="1915886"/>
                </a:cubicBezTo>
                <a:cubicBezTo>
                  <a:pt x="1425716" y="1912318"/>
                  <a:pt x="1444343" y="1916816"/>
                  <a:pt x="1576251" y="1933303"/>
                </a:cubicBezTo>
                <a:cubicBezTo>
                  <a:pt x="1593668" y="1939109"/>
                  <a:pt x="1610550" y="1946873"/>
                  <a:pt x="1628502" y="1950720"/>
                </a:cubicBezTo>
                <a:cubicBezTo>
                  <a:pt x="1651386" y="1955624"/>
                  <a:pt x="1675039" y="1955870"/>
                  <a:pt x="1698171" y="1959429"/>
                </a:cubicBezTo>
                <a:cubicBezTo>
                  <a:pt x="1712801" y="1961680"/>
                  <a:pt x="1727200" y="1965235"/>
                  <a:pt x="1741714" y="1968138"/>
                </a:cubicBezTo>
                <a:lnTo>
                  <a:pt x="2464525" y="1950720"/>
                </a:lnTo>
                <a:cubicBezTo>
                  <a:pt x="2470523" y="1950513"/>
                  <a:pt x="2516951" y="1937570"/>
                  <a:pt x="2525485" y="1933303"/>
                </a:cubicBezTo>
                <a:cubicBezTo>
                  <a:pt x="2534846" y="1928622"/>
                  <a:pt x="2542524" y="1921079"/>
                  <a:pt x="2551611" y="1915886"/>
                </a:cubicBezTo>
                <a:cubicBezTo>
                  <a:pt x="2562882" y="1909445"/>
                  <a:pt x="2574513" y="1903583"/>
                  <a:pt x="2586445" y="1898469"/>
                </a:cubicBezTo>
                <a:cubicBezTo>
                  <a:pt x="2594883" y="1894853"/>
                  <a:pt x="2604546" y="1894218"/>
                  <a:pt x="2612571" y="1889760"/>
                </a:cubicBezTo>
                <a:cubicBezTo>
                  <a:pt x="2702400" y="1839855"/>
                  <a:pt x="2631834" y="1865921"/>
                  <a:pt x="2690948" y="1846218"/>
                </a:cubicBezTo>
                <a:cubicBezTo>
                  <a:pt x="2696754" y="1840412"/>
                  <a:pt x="2701324" y="1833024"/>
                  <a:pt x="2708365" y="1828800"/>
                </a:cubicBezTo>
                <a:cubicBezTo>
                  <a:pt x="2716236" y="1824077"/>
                  <a:pt x="2727323" y="1825826"/>
                  <a:pt x="2734491" y="1820092"/>
                </a:cubicBezTo>
                <a:cubicBezTo>
                  <a:pt x="2742664" y="1813554"/>
                  <a:pt x="2744954" y="1801789"/>
                  <a:pt x="2751908" y="1793966"/>
                </a:cubicBezTo>
                <a:cubicBezTo>
                  <a:pt x="2768272" y="1775556"/>
                  <a:pt x="2784455" y="1756494"/>
                  <a:pt x="2804160" y="1741715"/>
                </a:cubicBezTo>
                <a:cubicBezTo>
                  <a:pt x="2815771" y="1733006"/>
                  <a:pt x="2828731" y="1725852"/>
                  <a:pt x="2838994" y="1715589"/>
                </a:cubicBezTo>
                <a:cubicBezTo>
                  <a:pt x="2846395" y="1708188"/>
                  <a:pt x="2849710" y="1697504"/>
                  <a:pt x="2856411" y="1689463"/>
                </a:cubicBezTo>
                <a:cubicBezTo>
                  <a:pt x="2864295" y="1680002"/>
                  <a:pt x="2873828" y="1672046"/>
                  <a:pt x="2882537" y="1663338"/>
                </a:cubicBezTo>
                <a:cubicBezTo>
                  <a:pt x="2926668" y="1575073"/>
                  <a:pt x="2866958" y="1681513"/>
                  <a:pt x="2934788" y="1602378"/>
                </a:cubicBezTo>
                <a:cubicBezTo>
                  <a:pt x="2943237" y="1592521"/>
                  <a:pt x="2943984" y="1577591"/>
                  <a:pt x="2952205" y="1567543"/>
                </a:cubicBezTo>
                <a:cubicBezTo>
                  <a:pt x="2970402" y="1545302"/>
                  <a:pt x="2995923" y="1529572"/>
                  <a:pt x="3013165" y="1506583"/>
                </a:cubicBezTo>
                <a:cubicBezTo>
                  <a:pt x="3049144" y="1458612"/>
                  <a:pt x="3029028" y="1482012"/>
                  <a:pt x="3074125" y="1436915"/>
                </a:cubicBezTo>
                <a:cubicBezTo>
                  <a:pt x="3089430" y="1391002"/>
                  <a:pt x="3072719" y="1428152"/>
                  <a:pt x="3108960" y="1384663"/>
                </a:cubicBezTo>
                <a:cubicBezTo>
                  <a:pt x="3115660" y="1376623"/>
                  <a:pt x="3120294" y="1367055"/>
                  <a:pt x="3126377" y="1358538"/>
                </a:cubicBezTo>
                <a:cubicBezTo>
                  <a:pt x="3134813" y="1346727"/>
                  <a:pt x="3143794" y="1335315"/>
                  <a:pt x="3152502" y="1323703"/>
                </a:cubicBezTo>
                <a:cubicBezTo>
                  <a:pt x="3157734" y="1308008"/>
                  <a:pt x="3163858" y="1282002"/>
                  <a:pt x="3178628" y="1271452"/>
                </a:cubicBezTo>
                <a:cubicBezTo>
                  <a:pt x="3191349" y="1262366"/>
                  <a:pt x="3207657" y="1259841"/>
                  <a:pt x="3222171" y="1254035"/>
                </a:cubicBezTo>
                <a:cubicBezTo>
                  <a:pt x="3242598" y="1192755"/>
                  <a:pt x="3216009" y="1268417"/>
                  <a:pt x="3248297" y="1193075"/>
                </a:cubicBezTo>
                <a:cubicBezTo>
                  <a:pt x="3251913" y="1184638"/>
                  <a:pt x="3253389" y="1175386"/>
                  <a:pt x="3257005" y="1166949"/>
                </a:cubicBezTo>
                <a:cubicBezTo>
                  <a:pt x="3262119" y="1155017"/>
                  <a:pt x="3269149" y="1143978"/>
                  <a:pt x="3274422" y="1132115"/>
                </a:cubicBezTo>
                <a:cubicBezTo>
                  <a:pt x="3280771" y="1117830"/>
                  <a:pt x="3284248" y="1102237"/>
                  <a:pt x="3291840" y="1088572"/>
                </a:cubicBezTo>
                <a:cubicBezTo>
                  <a:pt x="3298889" y="1075884"/>
                  <a:pt x="3309257" y="1065349"/>
                  <a:pt x="3317965" y="1053738"/>
                </a:cubicBezTo>
                <a:cubicBezTo>
                  <a:pt x="3320868" y="1042126"/>
                  <a:pt x="3321959" y="1029904"/>
                  <a:pt x="3326674" y="1018903"/>
                </a:cubicBezTo>
                <a:cubicBezTo>
                  <a:pt x="3334912" y="999680"/>
                  <a:pt x="3347464" y="989405"/>
                  <a:pt x="3361508" y="975360"/>
                </a:cubicBezTo>
                <a:cubicBezTo>
                  <a:pt x="3392710" y="897357"/>
                  <a:pt x="3368012" y="966764"/>
                  <a:pt x="3387634" y="888275"/>
                </a:cubicBezTo>
                <a:cubicBezTo>
                  <a:pt x="3389860" y="879369"/>
                  <a:pt x="3394116" y="871055"/>
                  <a:pt x="3396342" y="862149"/>
                </a:cubicBezTo>
                <a:cubicBezTo>
                  <a:pt x="3399932" y="847789"/>
                  <a:pt x="3400798" y="832784"/>
                  <a:pt x="3405051" y="818606"/>
                </a:cubicBezTo>
                <a:cubicBezTo>
                  <a:pt x="3431427" y="730688"/>
                  <a:pt x="3414266" y="810945"/>
                  <a:pt x="3431177" y="748938"/>
                </a:cubicBezTo>
                <a:cubicBezTo>
                  <a:pt x="3437476" y="725844"/>
                  <a:pt x="3439704" y="701495"/>
                  <a:pt x="3448594" y="679269"/>
                </a:cubicBezTo>
                <a:cubicBezTo>
                  <a:pt x="3454400" y="664755"/>
                  <a:pt x="3461519" y="650699"/>
                  <a:pt x="3466011" y="635726"/>
                </a:cubicBezTo>
                <a:cubicBezTo>
                  <a:pt x="3470264" y="621548"/>
                  <a:pt x="3471509" y="606632"/>
                  <a:pt x="3474720" y="592183"/>
                </a:cubicBezTo>
                <a:cubicBezTo>
                  <a:pt x="3488337" y="530908"/>
                  <a:pt x="3477586" y="582153"/>
                  <a:pt x="3492137" y="531223"/>
                </a:cubicBezTo>
                <a:cubicBezTo>
                  <a:pt x="3495425" y="519715"/>
                  <a:pt x="3497557" y="507897"/>
                  <a:pt x="3500845" y="496389"/>
                </a:cubicBezTo>
                <a:cubicBezTo>
                  <a:pt x="3503367" y="487562"/>
                  <a:pt x="3507139" y="479119"/>
                  <a:pt x="3509554" y="470263"/>
                </a:cubicBezTo>
                <a:cubicBezTo>
                  <a:pt x="3515852" y="447169"/>
                  <a:pt x="3519401" y="423304"/>
                  <a:pt x="3526971" y="400595"/>
                </a:cubicBezTo>
                <a:cubicBezTo>
                  <a:pt x="3532777" y="383178"/>
                  <a:pt x="3540787" y="366346"/>
                  <a:pt x="3544388" y="348343"/>
                </a:cubicBezTo>
                <a:cubicBezTo>
                  <a:pt x="3550194" y="319315"/>
                  <a:pt x="3556938" y="290458"/>
                  <a:pt x="3561805" y="261258"/>
                </a:cubicBezTo>
                <a:cubicBezTo>
                  <a:pt x="3564708" y="243841"/>
                  <a:pt x="3566684" y="226243"/>
                  <a:pt x="3570514" y="209006"/>
                </a:cubicBezTo>
                <a:cubicBezTo>
                  <a:pt x="3572505" y="200045"/>
                  <a:pt x="3577231" y="191841"/>
                  <a:pt x="3579222" y="182880"/>
                </a:cubicBezTo>
                <a:cubicBezTo>
                  <a:pt x="3583052" y="165643"/>
                  <a:pt x="3584100" y="147866"/>
                  <a:pt x="3587931" y="130629"/>
                </a:cubicBezTo>
                <a:cubicBezTo>
                  <a:pt x="3589922" y="121668"/>
                  <a:pt x="3594225" y="113359"/>
                  <a:pt x="3596640" y="104503"/>
                </a:cubicBezTo>
                <a:cubicBezTo>
                  <a:pt x="3602938" y="81409"/>
                  <a:pt x="3608251" y="58058"/>
                  <a:pt x="3614057" y="34835"/>
                </a:cubicBezTo>
                <a:lnTo>
                  <a:pt x="3622765" y="0"/>
                </a:lnTo>
              </a:path>
            </a:pathLst>
          </a:custGeom>
          <a:noFill/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844" y="4815841"/>
            <a:ext cx="3894041" cy="118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46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풀고자 하는 문제 </a:t>
            </a:r>
            <a:r>
              <a:rPr lang="en-US" altLang="ko-KR" dirty="0"/>
              <a:t>3. Number 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1258432"/>
            <a:ext cx="8801100" cy="5797975"/>
          </a:xfrm>
        </p:spPr>
        <p:txBody>
          <a:bodyPr>
            <a:normAutofit/>
          </a:bodyPr>
          <a:lstStyle/>
          <a:p>
            <a:r>
              <a:rPr lang="en-US" altLang="ko-KR" dirty="0"/>
              <a:t>0</a:t>
            </a:r>
            <a:r>
              <a:rPr lang="ko-KR" altLang="en-US" dirty="0"/>
              <a:t>에서 </a:t>
            </a:r>
            <a:r>
              <a:rPr lang="en-US" altLang="ko-KR" dirty="0"/>
              <a:t>3</a:t>
            </a:r>
            <a:r>
              <a:rPr lang="ko-KR" altLang="en-US" dirty="0"/>
              <a:t>까지 최단경로 탐색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Q. </a:t>
            </a:r>
            <a:r>
              <a:rPr lang="ko-KR" altLang="en-US" b="1" dirty="0"/>
              <a:t>최단경로와 그 비용은</a:t>
            </a:r>
            <a:r>
              <a:rPr lang="en-US" altLang="ko-KR" b="1" dirty="0"/>
              <a:t>?</a:t>
            </a:r>
          </a:p>
          <a:p>
            <a:endParaRPr lang="en-US" altLang="ko-KR" dirty="0"/>
          </a:p>
          <a:p>
            <a:r>
              <a:rPr lang="en-US" altLang="ko-KR" b="1" dirty="0"/>
              <a:t>Q. Greedy policy</a:t>
            </a:r>
            <a:r>
              <a:rPr lang="ko-KR" altLang="en-US" b="1" dirty="0"/>
              <a:t>로 선택된 경로와 그 비용은</a:t>
            </a:r>
            <a:r>
              <a:rPr lang="en-US" altLang="ko-KR" b="1" dirty="0"/>
              <a:t>?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1150633" y="2876761"/>
            <a:ext cx="64579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52819" y="3197296"/>
            <a:ext cx="653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</a:p>
          <a:p>
            <a:pPr algn="ctr"/>
            <a:r>
              <a:rPr lang="en-US" altLang="ko-KR" dirty="0"/>
              <a:t>start</a:t>
            </a:r>
            <a:endParaRPr lang="ko-KR" altLang="en-US" dirty="0"/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4379608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999470" y="3197296"/>
            <a:ext cx="635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3</a:t>
            </a:r>
          </a:p>
          <a:p>
            <a:pPr algn="ctr"/>
            <a:r>
              <a:rPr lang="en-US" altLang="ko-KR" dirty="0"/>
              <a:t>goal</a:t>
            </a:r>
            <a:endParaRPr lang="ko-KR" altLang="en-US" dirty="0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4419665" y="2811658"/>
            <a:ext cx="60573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3733813" y="2811658"/>
            <a:ext cx="58602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64661" y="2261859"/>
            <a:ext cx="1586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west: cost +1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98438" y="2261859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east: cost +2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8</a:t>
            </a:fld>
            <a:endParaRPr lang="ko-KR" altLang="en-US" dirty="0"/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7608583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1150633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V="1">
            <a:off x="3733813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1796428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3088018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2442223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5025403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5671198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6316993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V="1">
            <a:off x="6962788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29080" y="3197296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-5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452931" y="31972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7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Search Problem</a:t>
            </a:r>
            <a:r>
              <a:rPr lang="ko-KR" altLang="en-US" dirty="0"/>
              <a:t>을 정의하는 방법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상태 표현 </a:t>
                </a:r>
                <a:r>
                  <a:rPr lang="en-US" altLang="ko-KR" dirty="0"/>
                  <a:t>(state representation)</a:t>
                </a:r>
              </a:p>
              <a:p>
                <a:pPr lvl="1"/>
                <a:r>
                  <a:rPr lang="en-US" altLang="ko-KR" dirty="0"/>
                  <a:t>“A state is a summary of all the past actions sufficient to choose future actions optimally”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Search problem </a:t>
                </a:r>
                <a:r>
                  <a:rPr lang="ko-KR" altLang="en-US" dirty="0"/>
                  <a:t>구성 요소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start</m:t>
                        </m:r>
                      </m:sub>
                    </m:sSub>
                  </m:oMath>
                </a14:m>
                <a:r>
                  <a:rPr lang="en-US" altLang="ko-KR" dirty="0"/>
                  <a:t>: </a:t>
                </a:r>
                <a:r>
                  <a:rPr lang="ko-KR" altLang="en-US" dirty="0"/>
                  <a:t>시작 상태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Actions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ko-KR" altLang="en-US" dirty="0"/>
                  <a:t>에서 취할 수 있는 모든 </a:t>
                </a:r>
                <a:r>
                  <a:rPr lang="en-US" altLang="ko-KR" dirty="0"/>
                  <a:t>action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ko-KR" altLang="en-US" dirty="0"/>
                  <a:t>에서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ko-KR" altLang="en-US" dirty="0"/>
                  <a:t>를 취하는 </a:t>
                </a:r>
                <a:r>
                  <a:rPr lang="en-US" altLang="ko-KR" dirty="0"/>
                  <a:t>cost(</a:t>
                </a:r>
                <a:r>
                  <a:rPr lang="ko-KR" altLang="en-US" dirty="0"/>
                  <a:t>비용</a:t>
                </a:r>
                <a:r>
                  <a:rPr lang="en-US" altLang="ko-KR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Succ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ko-KR" altLang="en-US" dirty="0"/>
                  <a:t>에서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ko-KR" altLang="en-US" dirty="0"/>
                  <a:t>를 취했을 때 다음 상태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IsEnd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dirty="0"/>
                  <a:t> 종료 조건 만족 여부</a:t>
                </a:r>
                <a:endParaRPr lang="en-US" altLang="ko-KR" dirty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00" t="-1566" r="-15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1481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14824</TotalTime>
  <Words>4152</Words>
  <Application>Microsoft Macintosh PowerPoint</Application>
  <PresentationFormat>화면 슬라이드 쇼(4:3)</PresentationFormat>
  <Paragraphs>1082</Paragraphs>
  <Slides>77</Slides>
  <Notes>77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77</vt:i4>
      </vt:variant>
    </vt:vector>
  </HeadingPairs>
  <TitlesOfParts>
    <vt:vector size="83" baseType="lpstr">
      <vt:lpstr>맑은 고딕</vt:lpstr>
      <vt:lpstr>Cambria Math</vt:lpstr>
      <vt:lpstr>Consolas</vt:lpstr>
      <vt:lpstr>Wingdings</vt:lpstr>
      <vt:lpstr>Arial</vt:lpstr>
      <vt:lpstr>Office 테마</vt:lpstr>
      <vt:lpstr>인공지능 실습 Chapter 3 Search</vt:lpstr>
      <vt:lpstr>TA 소개</vt:lpstr>
      <vt:lpstr>목차</vt:lpstr>
      <vt:lpstr>PowerPoint 프레젠테이션</vt:lpstr>
      <vt:lpstr>Greedy Algorithm</vt:lpstr>
      <vt:lpstr>풀고자 하는 문제 1. Graph</vt:lpstr>
      <vt:lpstr>풀고자 하는 문제 2. Transportation</vt:lpstr>
      <vt:lpstr>풀고자 하는 문제 3. Number Line</vt:lpstr>
      <vt:lpstr>Search Problem을 정의하는 방법</vt:lpstr>
      <vt:lpstr>Number Line 문제를 Search Problem 형태로 정의</vt:lpstr>
      <vt:lpstr>How to Tackle these challenging AI tasks?</vt:lpstr>
      <vt:lpstr>Search 구현 방법</vt:lpstr>
      <vt:lpstr>Search 구현 방법</vt:lpstr>
      <vt:lpstr>Search 구현 방법</vt:lpstr>
      <vt:lpstr>numberline_problem.py</vt:lpstr>
      <vt:lpstr>실습. Search Problem 구현</vt:lpstr>
      <vt:lpstr>PowerPoint 프레젠테이션</vt:lpstr>
      <vt:lpstr>Back-tracking Search 개념</vt:lpstr>
      <vt:lpstr>Backtracking Search</vt:lpstr>
      <vt:lpstr>Backtracking Search의 단점</vt:lpstr>
      <vt:lpstr>Dynamic Programming</vt:lpstr>
      <vt:lpstr>Dynamic Programming 구현</vt:lpstr>
      <vt:lpstr>PowerPoint 프레젠테이션</vt:lpstr>
      <vt:lpstr>Back-tracking 및 Dynamic Programming의 한계</vt:lpstr>
      <vt:lpstr>Uniform Cost Search (UCS)의 목적</vt:lpstr>
      <vt:lpstr>UCS의 가정</vt:lpstr>
      <vt:lpstr>UCS 실행 예</vt:lpstr>
      <vt:lpstr>UCS 실행 예</vt:lpstr>
      <vt:lpstr>UCS 적용 예</vt:lpstr>
      <vt:lpstr>UCS 적용 예</vt:lpstr>
      <vt:lpstr>Unexplored, Frontier, Explored</vt:lpstr>
      <vt:lpstr>UCS 알고리즘</vt:lpstr>
      <vt:lpstr>Search 알고리즘 비교</vt:lpstr>
      <vt:lpstr>Dijkstra Algorithm v.s. UCS</vt:lpstr>
      <vt:lpstr>우선순위 큐</vt:lpstr>
      <vt:lpstr>우선순위 큐</vt:lpstr>
      <vt:lpstr>Heap</vt:lpstr>
      <vt:lpstr>Heap</vt:lpstr>
      <vt:lpstr>util.PriorityQueue 코드 확인</vt:lpstr>
      <vt:lpstr>실습. 우선순위 큐 이용</vt:lpstr>
      <vt:lpstr>우선순위 큐 사용 예</vt:lpstr>
      <vt:lpstr>UCS 구현</vt:lpstr>
      <vt:lpstr>PowerPoint 프레젠테이션</vt:lpstr>
      <vt:lpstr>n-gram 언어 모델</vt:lpstr>
      <vt:lpstr>n-gram 언어 모델</vt:lpstr>
      <vt:lpstr>n-gram 언어 모델</vt:lpstr>
      <vt:lpstr>n-gram 언어 모델</vt:lpstr>
      <vt:lpstr>n-gram 언어 모델</vt:lpstr>
      <vt:lpstr>n-gram 언어 모델</vt:lpstr>
      <vt:lpstr>n-gram 언어 모델</vt:lpstr>
      <vt:lpstr>n-gram 언어 모델</vt:lpstr>
      <vt:lpstr>n-gram 언어 모델 구현</vt:lpstr>
      <vt:lpstr>Word Segmentation</vt:lpstr>
      <vt:lpstr>솔루션의 비용</vt:lpstr>
      <vt:lpstr>Vowel Insertion</vt:lpstr>
      <vt:lpstr>Vowel Insertion</vt:lpstr>
      <vt:lpstr>Joint Task</vt:lpstr>
      <vt:lpstr>Joint Task</vt:lpstr>
      <vt:lpstr>PowerPoint 프레젠테이션</vt:lpstr>
      <vt:lpstr>UCS v.s. A* Search</vt:lpstr>
      <vt:lpstr>A* Search 적용 예</vt:lpstr>
      <vt:lpstr>A* Search 적용 예</vt:lpstr>
      <vt:lpstr>Heuristic</vt:lpstr>
      <vt:lpstr>Heuristic</vt:lpstr>
      <vt:lpstr>Heuristic</vt:lpstr>
      <vt:lpstr>A* Search</vt:lpstr>
      <vt:lpstr>A* Search Algorithm</vt:lpstr>
      <vt:lpstr>A* Search 구현</vt:lpstr>
      <vt:lpstr>Admissible Heuristic</vt:lpstr>
      <vt:lpstr>Admissible Heuristic</vt:lpstr>
      <vt:lpstr>Admissible Heuristic</vt:lpstr>
      <vt:lpstr>Admissible Heuristic</vt:lpstr>
      <vt:lpstr>Admissible Heuristic</vt:lpstr>
      <vt:lpstr>Consistent Heuristic</vt:lpstr>
      <vt:lpstr>Consistent Heuristic</vt:lpstr>
      <vt:lpstr>A* Search 탐색량</vt:lpstr>
      <vt:lpstr>Next Chapter</vt:lpstr>
    </vt:vector>
  </TitlesOfParts>
  <Company>POSTECH</Company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류성한 (Seonghan Ryu)</dc:creator>
  <cp:lastModifiedBy>이동하(컴퓨터공학과)</cp:lastModifiedBy>
  <cp:revision>1958</cp:revision>
  <cp:lastPrinted>2017-03-15T11:41:30Z</cp:lastPrinted>
  <dcterms:created xsi:type="dcterms:W3CDTF">2017-02-27T07:24:51Z</dcterms:created>
  <dcterms:modified xsi:type="dcterms:W3CDTF">2019-11-11T05:15:26Z</dcterms:modified>
</cp:coreProperties>
</file>